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3"/>
  </p:notesMasterIdLst>
  <p:sldIdLst>
    <p:sldId id="256" r:id="rId2"/>
    <p:sldId id="257" r:id="rId3"/>
    <p:sldId id="258" r:id="rId4"/>
    <p:sldId id="264" r:id="rId5"/>
    <p:sldId id="287" r:id="rId6"/>
    <p:sldId id="265" r:id="rId7"/>
    <p:sldId id="296" r:id="rId8"/>
    <p:sldId id="297" r:id="rId9"/>
    <p:sldId id="299" r:id="rId10"/>
    <p:sldId id="300" r:id="rId11"/>
    <p:sldId id="301" r:id="rId12"/>
    <p:sldId id="302" r:id="rId13"/>
    <p:sldId id="303" r:id="rId14"/>
    <p:sldId id="304" r:id="rId15"/>
    <p:sldId id="305" r:id="rId16"/>
    <p:sldId id="306" r:id="rId17"/>
    <p:sldId id="307" r:id="rId18"/>
    <p:sldId id="308" r:id="rId19"/>
    <p:sldId id="309" r:id="rId20"/>
    <p:sldId id="310" r:id="rId21"/>
    <p:sldId id="311" r:id="rId22"/>
    <p:sldId id="312" r:id="rId23"/>
    <p:sldId id="313" r:id="rId24"/>
    <p:sldId id="314" r:id="rId25"/>
    <p:sldId id="266" r:id="rId26"/>
    <p:sldId id="270" r:id="rId27"/>
    <p:sldId id="295" r:id="rId28"/>
    <p:sldId id="315" r:id="rId29"/>
    <p:sldId id="316" r:id="rId30"/>
    <p:sldId id="318" r:id="rId31"/>
    <p:sldId id="319" r:id="rId32"/>
    <p:sldId id="320" r:id="rId33"/>
    <p:sldId id="321" r:id="rId34"/>
    <p:sldId id="322" r:id="rId35"/>
    <p:sldId id="323" r:id="rId36"/>
    <p:sldId id="324" r:id="rId37"/>
    <p:sldId id="325" r:id="rId38"/>
    <p:sldId id="326" r:id="rId39"/>
    <p:sldId id="327" r:id="rId40"/>
    <p:sldId id="328" r:id="rId41"/>
    <p:sldId id="329" r:id="rId42"/>
    <p:sldId id="330" r:id="rId43"/>
    <p:sldId id="331" r:id="rId44"/>
    <p:sldId id="332" r:id="rId45"/>
    <p:sldId id="333" r:id="rId46"/>
    <p:sldId id="268" r:id="rId47"/>
    <p:sldId id="281" r:id="rId48"/>
    <p:sldId id="280" r:id="rId49"/>
    <p:sldId id="294" r:id="rId50"/>
    <p:sldId id="293" r:id="rId51"/>
    <p:sldId id="291" r:id="rId52"/>
    <p:sldId id="340" r:id="rId53"/>
    <p:sldId id="269" r:id="rId54"/>
    <p:sldId id="339" r:id="rId55"/>
    <p:sldId id="289" r:id="rId56"/>
    <p:sldId id="290" r:id="rId57"/>
    <p:sldId id="335" r:id="rId58"/>
    <p:sldId id="336" r:id="rId59"/>
    <p:sldId id="337" r:id="rId60"/>
    <p:sldId id="338" r:id="rId61"/>
    <p:sldId id="334" r:id="rId6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69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9889D2-B7D1-4EEE-972D-8AA0FF3667C6}" type="datetimeFigureOut">
              <a:rPr lang="cs-CZ" smtClean="0"/>
              <a:pPr/>
              <a:t>10.12.2010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6F23A3-6F94-4AC4-ABA7-E91D30E6925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6F23A3-6F94-4AC4-ABA7-E91D30E69252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6F23A3-6F94-4AC4-ABA7-E91D30E69252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6F23A3-6F94-4AC4-ABA7-E91D30E69252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6F23A3-6F94-4AC4-ABA7-E91D30E69252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6F23A3-6F94-4AC4-ABA7-E91D30E69252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6F23A3-6F94-4AC4-ABA7-E91D30E69252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6F23A3-6F94-4AC4-ABA7-E91D30E69252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6F23A3-6F94-4AC4-ABA7-E91D30E69252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6F23A3-6F94-4AC4-ABA7-E91D30E69252}" type="slidenum">
              <a:rPr lang="cs-CZ" smtClean="0"/>
              <a:pPr/>
              <a:t>24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6F23A3-6F94-4AC4-ABA7-E91D30E69252}" type="slidenum">
              <a:rPr lang="cs-CZ" smtClean="0"/>
              <a:pPr/>
              <a:t>25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6F23A3-6F94-4AC4-ABA7-E91D30E69252}" type="slidenum">
              <a:rPr lang="cs-CZ" smtClean="0"/>
              <a:pPr/>
              <a:t>26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662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62DBFF9-7913-4CE8-9219-FA74A26D0328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765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AE83864-4E6B-4713-BDE4-D6A8040802E5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97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17789A5-C5F5-4B12-A6AA-1D15AA355393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6F23A3-6F94-4AC4-ABA7-E91D30E69252}" type="slidenum">
              <a:rPr lang="cs-CZ" smtClean="0"/>
              <a:pPr/>
              <a:t>46</a:t>
            </a:fld>
            <a:endParaRPr lang="cs-CZ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6F23A3-6F94-4AC4-ABA7-E91D30E69252}" type="slidenum">
              <a:rPr lang="cs-CZ" smtClean="0"/>
              <a:pPr/>
              <a:t>47</a:t>
            </a:fld>
            <a:endParaRPr lang="cs-CZ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6F23A3-6F94-4AC4-ABA7-E91D30E69252}" type="slidenum">
              <a:rPr lang="cs-CZ" smtClean="0"/>
              <a:pPr/>
              <a:t>48</a:t>
            </a:fld>
            <a:endParaRPr lang="cs-CZ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6F23A3-6F94-4AC4-ABA7-E91D30E69252}" type="slidenum">
              <a:rPr lang="cs-CZ" smtClean="0"/>
              <a:pPr/>
              <a:t>53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406DF-E2BE-45C7-B7DD-ABCC3644037A}" type="datetimeFigureOut">
              <a:rPr lang="cs-CZ" smtClean="0"/>
              <a:pPr/>
              <a:t>10.12.2010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73B14-2A09-4ACB-BCE3-94E946F509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406DF-E2BE-45C7-B7DD-ABCC3644037A}" type="datetimeFigureOut">
              <a:rPr lang="cs-CZ" smtClean="0"/>
              <a:pPr/>
              <a:t>10.12.2010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73B14-2A09-4ACB-BCE3-94E946F50922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Obrázek 6" descr="gym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500958" y="5258912"/>
            <a:ext cx="1467726" cy="124192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406DF-E2BE-45C7-B7DD-ABCC3644037A}" type="datetimeFigureOut">
              <a:rPr lang="cs-CZ" smtClean="0"/>
              <a:pPr/>
              <a:t>10.12.2010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73B14-2A09-4ACB-BCE3-94E946F509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406DF-E2BE-45C7-B7DD-ABCC3644037A}" type="datetimeFigureOut">
              <a:rPr lang="cs-CZ" smtClean="0"/>
              <a:pPr/>
              <a:t>10.12.2010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73B14-2A09-4ACB-BCE3-94E946F509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406DF-E2BE-45C7-B7DD-ABCC3644037A}" type="datetimeFigureOut">
              <a:rPr lang="cs-CZ" smtClean="0"/>
              <a:pPr/>
              <a:t>10.12.2010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73B14-2A09-4ACB-BCE3-94E946F509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406DF-E2BE-45C7-B7DD-ABCC3644037A}" type="datetimeFigureOut">
              <a:rPr lang="cs-CZ" smtClean="0"/>
              <a:pPr/>
              <a:t>10.12.2010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73B14-2A09-4ACB-BCE3-94E946F509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406DF-E2BE-45C7-B7DD-ABCC3644037A}" type="datetimeFigureOut">
              <a:rPr lang="cs-CZ" smtClean="0"/>
              <a:pPr/>
              <a:t>10.12.2010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73B14-2A09-4ACB-BCE3-94E946F509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406DF-E2BE-45C7-B7DD-ABCC3644037A}" type="datetimeFigureOut">
              <a:rPr lang="cs-CZ" smtClean="0"/>
              <a:pPr/>
              <a:t>10.12.2010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73B14-2A09-4ACB-BCE3-94E946F509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406DF-E2BE-45C7-B7DD-ABCC3644037A}" type="datetimeFigureOut">
              <a:rPr lang="cs-CZ" smtClean="0"/>
              <a:pPr/>
              <a:t>10.12.2010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6973B14-2A09-4ACB-BCE3-94E946F509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406DF-E2BE-45C7-B7DD-ABCC3644037A}" type="datetimeFigureOut">
              <a:rPr lang="cs-CZ" smtClean="0"/>
              <a:pPr/>
              <a:t>10.12.2010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73B14-2A09-4ACB-BCE3-94E946F509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406DF-E2BE-45C7-B7DD-ABCC3644037A}" type="datetimeFigureOut">
              <a:rPr lang="cs-CZ" smtClean="0"/>
              <a:pPr/>
              <a:t>10.12.2010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73B14-2A09-4ACB-BCE3-94E946F509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88406DF-E2BE-45C7-B7DD-ABCC3644037A}" type="datetimeFigureOut">
              <a:rPr lang="cs-CZ" smtClean="0"/>
              <a:pPr/>
              <a:t>10.12.2010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6973B14-2A09-4ACB-BCE3-94E946F5092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hyperlink" Target="http://www.casopisgym.cz/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9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Zad&#225;n&#237;%20zpracov&#225;n&#237;%20prezentace_tercie2010_11.doc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hyperlink" Target="Zlat&#225;%20stoka/index.htm" TargetMode="External"/><Relationship Id="rId2" Type="http://schemas.openxmlformats.org/officeDocument/2006/relationships/hyperlink" Target="Mazelov/index.htm" TargetMode="Externa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4282" y="1643050"/>
            <a:ext cx="8715436" cy="985846"/>
          </a:xfrm>
        </p:spPr>
        <p:txBody>
          <a:bodyPr>
            <a:noAutofit/>
          </a:bodyPr>
          <a:lstStyle/>
          <a:p>
            <a:pPr algn="ctr"/>
            <a:r>
              <a:rPr lang="cs-CZ" sz="4400" dirty="0" smtClean="0"/>
              <a:t>Vzdělávání pro konkurenceschopnost </a:t>
            </a:r>
            <a:endParaRPr lang="cs-CZ" sz="4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0100" y="3214686"/>
            <a:ext cx="7854696" cy="1752600"/>
          </a:xfrm>
        </p:spPr>
        <p:txBody>
          <a:bodyPr/>
          <a:lstStyle/>
          <a:p>
            <a:r>
              <a:rPr lang="cs-CZ" sz="2800" dirty="0" smtClean="0"/>
              <a:t>Konkurenceschopnost pro Třeboňsko</a:t>
            </a:r>
            <a:endParaRPr lang="cs-CZ" dirty="0"/>
          </a:p>
        </p:txBody>
      </p:sp>
      <p:pic>
        <p:nvPicPr>
          <p:cNvPr id="5" name="Obrázek 4" descr="OPVK_hor_zakladni_logolink_RGB_cz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1538" y="214290"/>
            <a:ext cx="6786610" cy="1483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Personální zabezpečení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manažer: Jana Coufalová</a:t>
            </a:r>
          </a:p>
          <a:p>
            <a:r>
              <a:rPr lang="cs-CZ" dirty="0" smtClean="0"/>
              <a:t>metodik: Jaroslava Lhotská, Anna Kohoutová</a:t>
            </a:r>
          </a:p>
          <a:p>
            <a:r>
              <a:rPr lang="cs-CZ" dirty="0" smtClean="0"/>
              <a:t>ICT technik: Ivana Kubínová, Martin </a:t>
            </a:r>
            <a:r>
              <a:rPr lang="cs-CZ" dirty="0" err="1" smtClean="0"/>
              <a:t>Rosocha</a:t>
            </a:r>
            <a:endParaRPr lang="cs-CZ" dirty="0" smtClean="0"/>
          </a:p>
          <a:p>
            <a:r>
              <a:rPr lang="cs-CZ" dirty="0" smtClean="0"/>
              <a:t>vedoucí jednotlivých  aktivit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Partnerské školy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Základní škola a Mateřská škola Lomnice nad Lužnicí</a:t>
            </a:r>
          </a:p>
          <a:p>
            <a:r>
              <a:rPr lang="cs-CZ" dirty="0" smtClean="0"/>
              <a:t>Obchodní akademie, Třeboň, Táboritská 688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01 - Podpora informačních </a:t>
            </a:r>
            <a:br>
              <a:rPr lang="cs-CZ" dirty="0" smtClean="0"/>
            </a:br>
            <a:r>
              <a:rPr lang="cs-CZ" dirty="0" smtClean="0"/>
              <a:t>        center ve školách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vedoucí projektového týmu:</a:t>
            </a:r>
          </a:p>
          <a:p>
            <a:r>
              <a:rPr lang="cs-CZ" sz="2800" dirty="0" smtClean="0"/>
              <a:t>Anna Kohoutová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556792"/>
            <a:ext cx="2192102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67544" y="692696"/>
            <a:ext cx="8305800" cy="79435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Časopis GYM 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99592" y="4869160"/>
            <a:ext cx="7200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vychází </a:t>
            </a:r>
            <a:r>
              <a:rPr lang="cs-CZ" dirty="0" smtClean="0"/>
              <a:t>od června 2007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doposud </a:t>
            </a:r>
            <a:r>
              <a:rPr lang="cs-CZ" dirty="0" smtClean="0"/>
              <a:t>vyšlo 15 čísel 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dnes </a:t>
            </a:r>
            <a:r>
              <a:rPr lang="cs-CZ" dirty="0" smtClean="0"/>
              <a:t>sedmnáctičlenná redakce (plus síť externích přispěvatelů)</a:t>
            </a:r>
            <a:endParaRPr lang="cs-CZ" dirty="0" smtClean="0">
              <a:solidFill>
                <a:schemeClr val="bg2">
                  <a:lumMod val="50000"/>
                </a:schemeClr>
              </a:solidFill>
              <a:hlinkClick r:id="rId4"/>
            </a:endParaRP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  <a:hlinkClick r:id="rId4"/>
              </a:rPr>
              <a:t> www.</a:t>
            </a:r>
            <a:r>
              <a:rPr lang="cs-CZ" dirty="0" err="1" smtClean="0">
                <a:solidFill>
                  <a:schemeClr val="bg2">
                    <a:lumMod val="50000"/>
                  </a:schemeClr>
                </a:solidFill>
                <a:hlinkClick r:id="rId4"/>
              </a:rPr>
              <a:t>casopisgym.cz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1556792"/>
            <a:ext cx="2232248" cy="3150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02 - Rozvoj partnerství </a:t>
            </a:r>
            <a:br>
              <a:rPr lang="pl-PL" dirty="0" smtClean="0"/>
            </a:br>
            <a:r>
              <a:rPr lang="pl-PL" dirty="0" smtClean="0"/>
              <a:t>        a síťování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vedoucí projektového týmu: </a:t>
            </a:r>
          </a:p>
          <a:p>
            <a:r>
              <a:rPr lang="cs-CZ" sz="2800" dirty="0" smtClean="0"/>
              <a:t>Ivana </a:t>
            </a:r>
            <a:r>
              <a:rPr lang="cs-CZ" sz="2800" dirty="0" err="1" smtClean="0"/>
              <a:t>Čurdová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Obsah klíčové aktivity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návštěva žáků partnerské školy z </a:t>
            </a:r>
            <a:r>
              <a:rPr lang="cs-CZ" dirty="0" err="1" smtClean="0"/>
              <a:t>Uetersenu</a:t>
            </a:r>
            <a:r>
              <a:rPr lang="cs-CZ" dirty="0" smtClean="0"/>
              <a:t> SRN </a:t>
            </a:r>
          </a:p>
          <a:p>
            <a:r>
              <a:rPr lang="cs-CZ" dirty="0" smtClean="0"/>
              <a:t>6 třídenních prožitkových kurzů na Třeboňsku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Prožitkové kurzy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září 2010 proběhly 3 prožitkové kurzy v </a:t>
            </a:r>
            <a:r>
              <a:rPr lang="cs-CZ" dirty="0" err="1" smtClean="0"/>
              <a:t>Římově</a:t>
            </a:r>
            <a:endParaRPr lang="cs-CZ" dirty="0" smtClean="0"/>
          </a:p>
          <a:p>
            <a:r>
              <a:rPr lang="cs-CZ" dirty="0" smtClean="0"/>
              <a:t>časový rozsah kurzů– 3 dny (2 noci)</a:t>
            </a:r>
          </a:p>
          <a:p>
            <a:r>
              <a:rPr lang="cs-CZ" dirty="0" smtClean="0"/>
              <a:t>celkem se zúčastnilo 92 žáků školy,</a:t>
            </a:r>
          </a:p>
          <a:p>
            <a:pPr>
              <a:buNone/>
            </a:pPr>
            <a:r>
              <a:rPr lang="cs-CZ" dirty="0" smtClean="0"/>
              <a:t>    3 lektoři (studenti pedagogiky volného času), studentka psychologie a 2 učitelé G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24744"/>
            <a:ext cx="84352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300" dirty="0" smtClean="0"/>
              <a:t>6. 9. – 8. 9. 2010 – 1. ročník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5" name="Zástupný symbol pro obsah 4" descr="IMG_68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916832"/>
            <a:ext cx="6579016" cy="4389437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24744"/>
            <a:ext cx="84352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300" dirty="0" smtClean="0"/>
              <a:t>6. 9. – 8. 9. 2010 – 1. ročník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Zástupný symbol pro obsah 3" descr="IMG_675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916832"/>
            <a:ext cx="6579016" cy="4389437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24744"/>
            <a:ext cx="84352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300" dirty="0" smtClean="0"/>
              <a:t>6. 9. – 8. 9. 2010 – 1. ročník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Zástupný symbol pro obsah 3" descr="IMG_66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916832"/>
            <a:ext cx="6579016" cy="4389437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24744"/>
            <a:ext cx="84352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300" dirty="0" smtClean="0"/>
              <a:t>6. 9. – 8. 9. 2010 – 1. ročník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Zástupný symbol pro obsah 3" descr="IMG_657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916832"/>
            <a:ext cx="6579016" cy="4389437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24744"/>
            <a:ext cx="84352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300" dirty="0" smtClean="0"/>
              <a:t>6. 9. – 8. 9. 2010 – 1. ročník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Zástupný symbol pro obsah 3" descr="IMG_707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916832"/>
            <a:ext cx="6579016" cy="4389437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24744"/>
            <a:ext cx="84352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300" dirty="0" smtClean="0"/>
              <a:t>9. 9. – 11. 9. 2010 – prima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Zástupný symbol pro obsah 3" descr="IMG_708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844824"/>
            <a:ext cx="6579016" cy="4389437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24744"/>
            <a:ext cx="84352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300" dirty="0" smtClean="0"/>
              <a:t>9. 9. – 11. 9. 2010 – prima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Zástupný symbol pro obsah 3" descr="IMG_714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916832"/>
            <a:ext cx="6579016" cy="4389437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24744"/>
            <a:ext cx="84352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300" dirty="0" smtClean="0"/>
              <a:t>9. 9. – 11. 9. 2010 – prima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Zástupný symbol pro obsah 3" descr="IMG_72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844824"/>
            <a:ext cx="6579016" cy="4389437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24744"/>
            <a:ext cx="84352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300" dirty="0" smtClean="0"/>
              <a:t>9. 9. – 11. 9. 2010 – prima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Zástupný symbol pro obsah 3" descr="IMG_73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916832"/>
            <a:ext cx="6579016" cy="4389437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24744"/>
            <a:ext cx="84352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300" dirty="0" smtClean="0"/>
              <a:t>9. 9. – 11. 9. 2010 – prima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Zástupný symbol pro obsah 3" descr="IMG_77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916832"/>
            <a:ext cx="6579016" cy="4389437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24744"/>
            <a:ext cx="84352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300" dirty="0" smtClean="0"/>
              <a:t>13. 9. – 15. 9. 2010 – kvinta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6" name="Zástupný symbol pro obsah 5" descr="Kvinta 18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916832"/>
            <a:ext cx="6579016" cy="4389437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24744"/>
            <a:ext cx="84352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300" dirty="0" smtClean="0"/>
              <a:t>13. 9. – 15. 9. 2010 – kvinta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Zástupný symbol pro obsah 3" descr="Kvinta 19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916832"/>
            <a:ext cx="6579016" cy="4389437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24744"/>
            <a:ext cx="84352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300" dirty="0" smtClean="0"/>
              <a:t>13. 9. – 15. 9. 2010 – kvinta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Zástupný symbol pro obsah 3" descr="P913053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63688" y="1988840"/>
            <a:ext cx="5852583" cy="4389437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24744"/>
            <a:ext cx="84352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300" dirty="0" smtClean="0"/>
              <a:t>13. 9. – 15. 9. 2010 – kvinta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Zástupný symbol pro obsah 3" descr="P913057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45708" y="1935163"/>
            <a:ext cx="5852583" cy="4389437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24744"/>
            <a:ext cx="84352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300" dirty="0" smtClean="0"/>
              <a:t>13. 9. – 15. 9. 2010 – kvinta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Zástupný symbol pro obsah 3" descr="IMG_84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916832"/>
            <a:ext cx="6579016" cy="4389437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Projektový týden se skupinou německých partnerů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30. 8. – 8. 9. 2010 se uskutečnila 1. část výměnného pobytu – návštěva našich žáků v </a:t>
            </a:r>
            <a:r>
              <a:rPr lang="cs-CZ" dirty="0" err="1" smtClean="0"/>
              <a:t>Uetersenu</a:t>
            </a:r>
            <a:endParaRPr lang="cs-CZ" dirty="0" smtClean="0"/>
          </a:p>
          <a:p>
            <a:r>
              <a:rPr lang="cs-CZ" dirty="0" smtClean="0"/>
              <a:t>současně probíhá příprava 2. části výměnného pobytu v ČR</a:t>
            </a:r>
          </a:p>
          <a:p>
            <a:r>
              <a:rPr lang="cs-CZ" dirty="0" smtClean="0"/>
              <a:t>z</a:t>
            </a:r>
            <a:r>
              <a:rPr lang="cs-CZ" smtClean="0"/>
              <a:t>účastní </a:t>
            </a:r>
            <a:r>
              <a:rPr lang="cs-CZ" dirty="0" smtClean="0"/>
              <a:t>se 22 žáků vyššího gymnázia a 2 pedagogové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dirty="0" smtClean="0"/>
              <a:t>03 - Rozvoj podnikatelských znalostí,    </a:t>
            </a:r>
            <a:br>
              <a:rPr lang="cs-CZ" sz="4000" dirty="0" smtClean="0"/>
            </a:br>
            <a:r>
              <a:rPr lang="cs-CZ" sz="4000" dirty="0" smtClean="0"/>
              <a:t>        schopností a dovedností žáků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vedoucí projektového  týmu:</a:t>
            </a:r>
          </a:p>
          <a:p>
            <a:r>
              <a:rPr lang="cs-CZ" sz="2800" dirty="0" smtClean="0"/>
              <a:t> Pavel Krejča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Průběh aktivity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/>
            <a:r>
              <a:rPr lang="cs-CZ" dirty="0" smtClean="0"/>
              <a:t>Byla vytvořena pracovní verze  </a:t>
            </a:r>
            <a:r>
              <a:rPr lang="cs-CZ" b="1" dirty="0" smtClean="0"/>
              <a:t>"Sbírky úloh z finanční matematiky"</a:t>
            </a:r>
            <a:r>
              <a:rPr lang="cs-CZ" dirty="0" smtClean="0"/>
              <a:t> (SÚFM) včetně doprovodného programového vybavení - viz speciální prezentace.</a:t>
            </a:r>
          </a:p>
          <a:p>
            <a:pPr marL="0"/>
            <a:r>
              <a:rPr lang="cs-CZ" dirty="0" smtClean="0"/>
              <a:t>V květnu proběhla v rámci hodin matematiky </a:t>
            </a:r>
            <a:r>
              <a:rPr lang="cs-CZ" b="1" dirty="0" smtClean="0"/>
              <a:t>zkušební výuka</a:t>
            </a:r>
            <a:r>
              <a:rPr lang="cs-CZ" dirty="0" smtClean="0"/>
              <a:t>  finanční  matematiky v oktávě a 4.ročníku, rozsah 4 vyuč. hodiny v každé třídě. Při výuce byla využita vytvořená SÚFM  a programovatelné kalkulátory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r>
              <a:rPr lang="cs-CZ" dirty="0" smtClean="0"/>
              <a:t>Semináře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695800"/>
          </a:xfrm>
        </p:spPr>
        <p:txBody>
          <a:bodyPr>
            <a:normAutofit fontScale="92500"/>
          </a:bodyPr>
          <a:lstStyle/>
          <a:p>
            <a:pPr lvl="1"/>
            <a:r>
              <a:rPr lang="cs-CZ" dirty="0" smtClean="0"/>
              <a:t>Seminář </a:t>
            </a:r>
            <a:r>
              <a:rPr lang="en-US" dirty="0" smtClean="0"/>
              <a:t>„</a:t>
            </a:r>
            <a:r>
              <a:rPr lang="en-US" dirty="0" err="1" smtClean="0"/>
              <a:t>Studium</a:t>
            </a:r>
            <a:r>
              <a:rPr lang="en-US" dirty="0" smtClean="0"/>
              <a:t> a </a:t>
            </a:r>
            <a:r>
              <a:rPr lang="en-US" dirty="0" err="1" smtClean="0"/>
              <a:t>práce</a:t>
            </a:r>
            <a:r>
              <a:rPr lang="en-US" dirty="0" smtClean="0"/>
              <a:t> v </a:t>
            </a:r>
            <a:r>
              <a:rPr lang="en-US" dirty="0" err="1" smtClean="0"/>
              <a:t>zahraničí</a:t>
            </a:r>
            <a:r>
              <a:rPr lang="en-US" dirty="0" smtClean="0"/>
              <a:t>“ </a:t>
            </a:r>
            <a:r>
              <a:rPr lang="en-US" dirty="0" err="1" smtClean="0"/>
              <a:t>proběhl</a:t>
            </a:r>
            <a:r>
              <a:rPr lang="en-US" dirty="0" smtClean="0"/>
              <a:t> v </a:t>
            </a:r>
            <a:r>
              <a:rPr lang="en-US" dirty="0" err="1" smtClean="0"/>
              <a:t>červnu</a:t>
            </a:r>
            <a:r>
              <a:rPr lang="en-US" dirty="0" smtClean="0"/>
              <a:t>, </a:t>
            </a:r>
            <a:r>
              <a:rPr lang="en-US" dirty="0" err="1" smtClean="0"/>
              <a:t>zúčastnilo</a:t>
            </a:r>
            <a:r>
              <a:rPr lang="en-US" dirty="0" smtClean="0"/>
              <a:t> se ho 43 </a:t>
            </a:r>
            <a:r>
              <a:rPr lang="en-US" dirty="0" err="1" smtClean="0"/>
              <a:t>žáků</a:t>
            </a:r>
            <a:r>
              <a:rPr lang="en-US" dirty="0" smtClean="0"/>
              <a:t>. </a:t>
            </a:r>
            <a:r>
              <a:rPr lang="en-US" dirty="0" err="1" smtClean="0"/>
              <a:t>Soustředil</a:t>
            </a:r>
            <a:r>
              <a:rPr lang="en-US" dirty="0" smtClean="0"/>
              <a:t> se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způsoby</a:t>
            </a:r>
            <a:r>
              <a:rPr lang="en-US" dirty="0" smtClean="0"/>
              <a:t> </a:t>
            </a:r>
            <a:r>
              <a:rPr lang="en-US" dirty="0" err="1" smtClean="0"/>
              <a:t>hrazení</a:t>
            </a:r>
            <a:r>
              <a:rPr lang="en-US" dirty="0" smtClean="0"/>
              <a:t>  </a:t>
            </a:r>
            <a:r>
              <a:rPr lang="en-US" dirty="0" err="1" smtClean="0"/>
              <a:t>pobytů</a:t>
            </a:r>
            <a:r>
              <a:rPr lang="en-US" dirty="0" smtClean="0"/>
              <a:t> </a:t>
            </a:r>
            <a:r>
              <a:rPr lang="en-US" dirty="0" err="1" smtClean="0"/>
              <a:t>studentů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ostatních</a:t>
            </a:r>
            <a:r>
              <a:rPr lang="en-US" dirty="0" smtClean="0"/>
              <a:t> </a:t>
            </a:r>
            <a:r>
              <a:rPr lang="en-US" dirty="0" err="1" smtClean="0"/>
              <a:t>občanů</a:t>
            </a:r>
            <a:r>
              <a:rPr lang="en-US" dirty="0" smtClean="0"/>
              <a:t> v </a:t>
            </a:r>
            <a:r>
              <a:rPr lang="en-US" dirty="0" err="1" smtClean="0"/>
              <a:t>rámci</a:t>
            </a:r>
            <a:r>
              <a:rPr lang="en-US" dirty="0" smtClean="0"/>
              <a:t> </a:t>
            </a:r>
            <a:r>
              <a:rPr lang="en-US" dirty="0" err="1" smtClean="0"/>
              <a:t>evropských</a:t>
            </a:r>
            <a:r>
              <a:rPr lang="en-US" dirty="0" smtClean="0"/>
              <a:t> </a:t>
            </a:r>
            <a:r>
              <a:rPr lang="en-US" dirty="0" err="1" smtClean="0"/>
              <a:t>programů</a:t>
            </a:r>
            <a:r>
              <a:rPr lang="en-US" dirty="0" smtClean="0"/>
              <a:t>.</a:t>
            </a:r>
            <a:endParaRPr lang="cs-CZ" sz="2000" dirty="0" smtClean="0"/>
          </a:p>
          <a:p>
            <a:pPr lvl="1"/>
            <a:r>
              <a:rPr lang="en-US" dirty="0" err="1" smtClean="0"/>
              <a:t>Seminář</a:t>
            </a:r>
            <a:r>
              <a:rPr lang="en-US" dirty="0" smtClean="0"/>
              <a:t> „</a:t>
            </a:r>
            <a:r>
              <a:rPr lang="en-US" dirty="0" err="1" smtClean="0"/>
              <a:t>Česká</a:t>
            </a:r>
            <a:r>
              <a:rPr lang="en-US" dirty="0" smtClean="0"/>
              <a:t> </a:t>
            </a:r>
            <a:r>
              <a:rPr lang="en-US" dirty="0" err="1" smtClean="0"/>
              <a:t>republika</a:t>
            </a:r>
            <a:r>
              <a:rPr lang="en-US" dirty="0" smtClean="0"/>
              <a:t> a </a:t>
            </a:r>
            <a:r>
              <a:rPr lang="en-US" dirty="0" err="1" smtClean="0"/>
              <a:t>přijetí</a:t>
            </a:r>
            <a:r>
              <a:rPr lang="en-US" dirty="0" smtClean="0"/>
              <a:t> </a:t>
            </a:r>
            <a:r>
              <a:rPr lang="en-US" dirty="0" err="1" smtClean="0"/>
              <a:t>Eura</a:t>
            </a:r>
            <a:r>
              <a:rPr lang="en-US" dirty="0" smtClean="0"/>
              <a:t>“ se </a:t>
            </a:r>
            <a:r>
              <a:rPr lang="en-US" dirty="0" err="1" smtClean="0"/>
              <a:t>konal</a:t>
            </a:r>
            <a:r>
              <a:rPr lang="en-US" dirty="0" smtClean="0"/>
              <a:t> </a:t>
            </a:r>
            <a:r>
              <a:rPr lang="en-US" dirty="0" err="1" smtClean="0"/>
              <a:t>též</a:t>
            </a:r>
            <a:r>
              <a:rPr lang="en-US" dirty="0" smtClean="0"/>
              <a:t> v </a:t>
            </a:r>
            <a:r>
              <a:rPr lang="en-US" dirty="0" err="1" smtClean="0"/>
              <a:t>červnu</a:t>
            </a:r>
            <a:r>
              <a:rPr lang="en-US" dirty="0" smtClean="0"/>
              <a:t>, </a:t>
            </a:r>
            <a:r>
              <a:rPr lang="en-US" dirty="0" err="1" smtClean="0"/>
              <a:t>zúčastnilo</a:t>
            </a:r>
            <a:r>
              <a:rPr lang="en-US" dirty="0" smtClean="0"/>
              <a:t> se ho </a:t>
            </a:r>
            <a:br>
              <a:rPr lang="en-US" dirty="0" smtClean="0"/>
            </a:br>
            <a:r>
              <a:rPr lang="en-US" dirty="0" smtClean="0"/>
              <a:t>48 </a:t>
            </a:r>
            <a:r>
              <a:rPr lang="en-US" dirty="0" err="1" smtClean="0"/>
              <a:t>žáků</a:t>
            </a:r>
            <a:r>
              <a:rPr lang="en-US" dirty="0" smtClean="0"/>
              <a:t>. </a:t>
            </a:r>
            <a:r>
              <a:rPr lang="en-US" dirty="0" err="1" smtClean="0"/>
              <a:t>Zabýval</a:t>
            </a:r>
            <a:r>
              <a:rPr lang="en-US" dirty="0" smtClean="0"/>
              <a:t>  se </a:t>
            </a:r>
            <a:r>
              <a:rPr lang="en-US" dirty="0" err="1" smtClean="0"/>
              <a:t>také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stanoviskem</a:t>
            </a:r>
            <a:r>
              <a:rPr lang="en-US" dirty="0" smtClean="0"/>
              <a:t> </a:t>
            </a:r>
            <a:r>
              <a:rPr lang="en-US" dirty="0" err="1" smtClean="0"/>
              <a:t>bankovních</a:t>
            </a:r>
            <a:r>
              <a:rPr lang="en-US" dirty="0" smtClean="0"/>
              <a:t> </a:t>
            </a:r>
            <a:r>
              <a:rPr lang="en-US" dirty="0" err="1" smtClean="0"/>
              <a:t>domů</a:t>
            </a:r>
            <a:r>
              <a:rPr lang="en-US" dirty="0" smtClean="0"/>
              <a:t> k </a:t>
            </a:r>
            <a:r>
              <a:rPr lang="en-US" dirty="0" err="1" smtClean="0"/>
              <a:t>přijetí</a:t>
            </a:r>
            <a:r>
              <a:rPr lang="en-US" dirty="0" smtClean="0"/>
              <a:t> </a:t>
            </a:r>
            <a:r>
              <a:rPr lang="en-US" dirty="0" err="1" smtClean="0"/>
              <a:t>eura</a:t>
            </a:r>
            <a:r>
              <a:rPr lang="en-US" dirty="0" smtClean="0"/>
              <a:t>.</a:t>
            </a:r>
            <a:endParaRPr lang="cs-CZ" sz="2000" dirty="0" smtClean="0"/>
          </a:p>
          <a:p>
            <a:pPr lvl="1"/>
            <a:r>
              <a:rPr lang="en-US" dirty="0" err="1" smtClean="0"/>
              <a:t>Seminář</a:t>
            </a:r>
            <a:r>
              <a:rPr lang="en-US" dirty="0" smtClean="0"/>
              <a:t> "</a:t>
            </a:r>
            <a:r>
              <a:rPr lang="en-US" dirty="0" err="1" smtClean="0"/>
              <a:t>Založení</a:t>
            </a:r>
            <a:r>
              <a:rPr lang="en-US" dirty="0" smtClean="0"/>
              <a:t> </a:t>
            </a:r>
            <a:r>
              <a:rPr lang="en-US" dirty="0" err="1" smtClean="0"/>
              <a:t>bankovního</a:t>
            </a:r>
            <a:r>
              <a:rPr lang="en-US" dirty="0" smtClean="0"/>
              <a:t> </a:t>
            </a:r>
            <a:r>
              <a:rPr lang="en-US" dirty="0" err="1" smtClean="0"/>
              <a:t>účtu</a:t>
            </a:r>
            <a:r>
              <a:rPr lang="en-US" dirty="0" smtClean="0"/>
              <a:t> Student, </a:t>
            </a:r>
            <a:r>
              <a:rPr lang="en-US" dirty="0" err="1" smtClean="0"/>
              <a:t>služby</a:t>
            </a:r>
            <a:r>
              <a:rPr lang="en-US" dirty="0" smtClean="0"/>
              <a:t> bank pro </a:t>
            </a:r>
            <a:r>
              <a:rPr lang="en-US" dirty="0" err="1" smtClean="0"/>
              <a:t>studenty</a:t>
            </a:r>
            <a:r>
              <a:rPr lang="en-US" dirty="0" smtClean="0"/>
              <a:t> VŠ a SŠ" se </a:t>
            </a:r>
            <a:r>
              <a:rPr lang="en-US" dirty="0" err="1" smtClean="0"/>
              <a:t>konal</a:t>
            </a:r>
            <a:r>
              <a:rPr lang="en-US" dirty="0" smtClean="0"/>
              <a:t> </a:t>
            </a:r>
            <a:r>
              <a:rPr lang="en-US" dirty="0" err="1" smtClean="0"/>
              <a:t>počátkem</a:t>
            </a:r>
            <a:r>
              <a:rPr lang="en-US" dirty="0" smtClean="0"/>
              <a:t> </a:t>
            </a:r>
            <a:r>
              <a:rPr lang="en-US" dirty="0" err="1" smtClean="0"/>
              <a:t>listopadu</a:t>
            </a:r>
            <a:r>
              <a:rPr lang="en-US" dirty="0" smtClean="0"/>
              <a:t>. </a:t>
            </a:r>
            <a:r>
              <a:rPr lang="en-US" dirty="0" err="1" smtClean="0"/>
              <a:t>Akce</a:t>
            </a:r>
            <a:r>
              <a:rPr lang="en-US" dirty="0" smtClean="0"/>
              <a:t> se </a:t>
            </a:r>
            <a:r>
              <a:rPr lang="en-US" dirty="0" err="1" smtClean="0"/>
              <a:t>zúčastnilo</a:t>
            </a:r>
            <a:r>
              <a:rPr lang="en-US" dirty="0" smtClean="0"/>
              <a:t> 26 </a:t>
            </a:r>
            <a:r>
              <a:rPr lang="en-US" dirty="0" err="1" smtClean="0"/>
              <a:t>žáků</a:t>
            </a:r>
            <a:r>
              <a:rPr lang="en-US" dirty="0" smtClean="0"/>
              <a:t> 4.ročníku </a:t>
            </a:r>
            <a:r>
              <a:rPr lang="en-US" dirty="0" err="1" smtClean="0"/>
              <a:t>školy.Téma</a:t>
            </a:r>
            <a:r>
              <a:rPr lang="en-US" dirty="0" smtClean="0"/>
              <a:t> </a:t>
            </a:r>
            <a:r>
              <a:rPr lang="en-US" dirty="0" err="1" smtClean="0"/>
              <a:t>pomohlo</a:t>
            </a:r>
            <a:r>
              <a:rPr lang="en-US" dirty="0" smtClean="0"/>
              <a:t> </a:t>
            </a:r>
            <a:r>
              <a:rPr lang="en-US" dirty="0" err="1" smtClean="0"/>
              <a:t>žákům</a:t>
            </a:r>
            <a:r>
              <a:rPr lang="en-US" dirty="0" smtClean="0"/>
              <a:t> </a:t>
            </a:r>
            <a:r>
              <a:rPr lang="en-US" dirty="0" err="1" smtClean="0"/>
              <a:t>vyplnit</a:t>
            </a:r>
            <a:r>
              <a:rPr lang="en-US" dirty="0" smtClean="0"/>
              <a:t> </a:t>
            </a:r>
            <a:r>
              <a:rPr lang="en-US" dirty="0" err="1" smtClean="0"/>
              <a:t>jejich</a:t>
            </a:r>
            <a:r>
              <a:rPr lang="en-US" dirty="0" smtClean="0"/>
              <a:t> </a:t>
            </a:r>
            <a:r>
              <a:rPr lang="en-US" dirty="0" err="1" smtClean="0"/>
              <a:t>mezery</a:t>
            </a:r>
            <a:r>
              <a:rPr lang="en-US" dirty="0" smtClean="0"/>
              <a:t> v </a:t>
            </a:r>
            <a:r>
              <a:rPr lang="en-US" dirty="0" err="1" smtClean="0"/>
              <a:t>otázce</a:t>
            </a:r>
            <a:r>
              <a:rPr lang="en-US" dirty="0" smtClean="0"/>
              <a:t> </a:t>
            </a:r>
            <a:r>
              <a:rPr lang="en-US" dirty="0" err="1" smtClean="0"/>
              <a:t>vlastního</a:t>
            </a:r>
            <a:r>
              <a:rPr lang="en-US" dirty="0" smtClean="0"/>
              <a:t> </a:t>
            </a:r>
            <a:r>
              <a:rPr lang="en-US" dirty="0" err="1" smtClean="0"/>
              <a:t>hospodaření</a:t>
            </a:r>
            <a:r>
              <a:rPr lang="en-US" dirty="0" smtClean="0"/>
              <a:t> s </a:t>
            </a:r>
            <a:r>
              <a:rPr lang="en-US" dirty="0" err="1" smtClean="0"/>
              <a:t>penězi</a:t>
            </a:r>
            <a:r>
              <a:rPr lang="en-US" dirty="0" smtClean="0"/>
              <a:t> a </a:t>
            </a:r>
            <a:r>
              <a:rPr lang="en-US" dirty="0" err="1" smtClean="0"/>
              <a:t>způsobů</a:t>
            </a:r>
            <a:r>
              <a:rPr lang="en-US" dirty="0" smtClean="0"/>
              <a:t> </a:t>
            </a:r>
            <a:r>
              <a:rPr lang="en-US" dirty="0" err="1" smtClean="0"/>
              <a:t>financování</a:t>
            </a:r>
            <a:r>
              <a:rPr lang="en-US" dirty="0" smtClean="0"/>
              <a:t> </a:t>
            </a:r>
            <a:r>
              <a:rPr lang="en-US" dirty="0" err="1" smtClean="0"/>
              <a:t>jejich</a:t>
            </a:r>
            <a:r>
              <a:rPr lang="en-US" dirty="0" smtClean="0"/>
              <a:t> </a:t>
            </a:r>
            <a:r>
              <a:rPr lang="en-US" dirty="0" err="1" smtClean="0"/>
              <a:t>budoucího</a:t>
            </a:r>
            <a:r>
              <a:rPr lang="en-US" dirty="0" smtClean="0"/>
              <a:t> </a:t>
            </a:r>
            <a:r>
              <a:rPr lang="en-US" dirty="0" err="1" smtClean="0"/>
              <a:t>studia</a:t>
            </a:r>
            <a:r>
              <a:rPr lang="en-US" dirty="0" smtClean="0"/>
              <a:t>.</a:t>
            </a:r>
            <a:endParaRPr lang="cs-CZ" sz="2000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2844" y="1316736"/>
            <a:ext cx="8643998" cy="1362456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smtClean="0"/>
              <a:t>04 - Rozvoj znalostí, schopností a dovedností </a:t>
            </a:r>
            <a:br>
              <a:rPr lang="cs-CZ" sz="3600" smtClean="0"/>
            </a:br>
            <a:r>
              <a:rPr lang="cs-CZ" sz="3600" smtClean="0"/>
              <a:t>        žáků ve vzdělávání pro udržitelných </a:t>
            </a:r>
            <a:br>
              <a:rPr lang="cs-CZ" sz="3600" smtClean="0"/>
            </a:br>
            <a:r>
              <a:rPr lang="cs-CZ" sz="3600" smtClean="0"/>
              <a:t>        rozvoj s důrazem na environmentální </a:t>
            </a:r>
            <a:br>
              <a:rPr lang="cs-CZ" sz="3600" smtClean="0"/>
            </a:br>
            <a:r>
              <a:rPr lang="cs-CZ" sz="3600" smtClean="0"/>
              <a:t>        oblast</a:t>
            </a:r>
            <a:endParaRPr lang="cs-CZ" sz="360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>
            <a:normAutofit lnSpcReduction="10000"/>
          </a:bodyPr>
          <a:lstStyle/>
          <a:p>
            <a:pPr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800" dirty="0" smtClean="0"/>
              <a:t>vedoucí projektového  týmu:</a:t>
            </a:r>
          </a:p>
          <a:p>
            <a:pPr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800" dirty="0" smtClean="0"/>
              <a:t> Jaroslava Vondrášková – do 30. 04. 2010</a:t>
            </a:r>
          </a:p>
          <a:p>
            <a:pPr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800" dirty="0" smtClean="0"/>
              <a:t>Štěpánka </a:t>
            </a:r>
            <a:r>
              <a:rPr lang="cs-CZ" sz="2800" dirty="0" err="1" smtClean="0"/>
              <a:t>Otepková</a:t>
            </a:r>
            <a:r>
              <a:rPr lang="cs-CZ" sz="2800" dirty="0" smtClean="0"/>
              <a:t> – od 1. 05. 2010</a:t>
            </a:r>
          </a:p>
          <a:p>
            <a:pPr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Cíle klíčové aktivity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řešení aktuálních problémů EVVO</a:t>
            </a:r>
          </a:p>
          <a:p>
            <a:r>
              <a:rPr lang="cs-CZ" smtClean="0"/>
              <a:t>šetrná doprava</a:t>
            </a:r>
          </a:p>
          <a:p>
            <a:r>
              <a:rPr lang="cs-CZ" smtClean="0"/>
              <a:t>třídění odpadů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Realizace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březen, duben 2010 - odborné exkurze a přednášky</a:t>
            </a:r>
          </a:p>
          <a:p>
            <a:r>
              <a:rPr lang="cs-CZ" dirty="0" smtClean="0"/>
              <a:t>projektové dny</a:t>
            </a:r>
          </a:p>
          <a:p>
            <a:r>
              <a:rPr lang="cs-CZ" dirty="0" smtClean="0"/>
              <a:t>dílčí </a:t>
            </a:r>
            <a:r>
              <a:rPr lang="cs-CZ" dirty="0" err="1" smtClean="0"/>
              <a:t>miniprojekty</a:t>
            </a:r>
            <a:r>
              <a:rPr lang="cs-CZ" dirty="0" smtClean="0"/>
              <a:t> realizované ve vybraných předmětech</a:t>
            </a:r>
          </a:p>
          <a:p>
            <a:r>
              <a:rPr lang="cs-CZ" dirty="0" smtClean="0"/>
              <a:t>pokračování v projektu „Ukliďme si svět“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Realizace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řešení aktuálních problémů EVVO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	</a:t>
            </a:r>
            <a:r>
              <a:rPr lang="cs-CZ" u="sng" smtClean="0"/>
              <a:t>Odborné exkurze,  přednášky a  laboratorní cvičení </a:t>
            </a:r>
            <a:r>
              <a:rPr lang="cs-CZ" smtClean="0"/>
              <a:t> – březen a duben 2010, nižší gymnázium, 2. a 3. ročník</a:t>
            </a:r>
          </a:p>
          <a:p>
            <a:endParaRPr lang="cs-CZ" smtClean="0"/>
          </a:p>
          <a:p>
            <a:pPr>
              <a:buFont typeface="Wingdings 2" pitchFamily="18" charset="2"/>
              <a:buNone/>
            </a:pPr>
            <a:r>
              <a:rPr lang="cs-CZ" smtClean="0"/>
              <a:t>	 VODA -Význam  samočisticích schopností vody (prakticky předvedené na soustavě pískoven v Suchdole nad Lužnicí), význam třídění odpadů a čištění odpadních vod, sledování biodiverzity v přirozených vodních tocích, možnosti šetrné dopravy</a:t>
            </a:r>
          </a:p>
          <a:p>
            <a:endParaRPr lang="cs-CZ" smtClean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4"/>
          <p:cNvSpPr>
            <a:spLocks noGrp="1"/>
          </p:cNvSpPr>
          <p:nvPr>
            <p:ph type="title"/>
          </p:nvPr>
        </p:nvSpPr>
        <p:spPr>
          <a:xfrm>
            <a:off x="609600" y="1176338"/>
            <a:ext cx="2212975" cy="1582737"/>
          </a:xfrm>
        </p:spPr>
        <p:txBody>
          <a:bodyPr/>
          <a:lstStyle/>
          <a:p>
            <a:r>
              <a:rPr lang="cs-CZ" smtClean="0"/>
              <a:t>Voda – význam a samočistící schopnosti vody</a:t>
            </a:r>
            <a:br>
              <a:rPr lang="cs-CZ" smtClean="0"/>
            </a:br>
            <a:r>
              <a:rPr lang="cs-CZ" smtClean="0"/>
              <a:t>(úvodní přednáška)</a:t>
            </a:r>
          </a:p>
        </p:txBody>
      </p:sp>
      <p:pic>
        <p:nvPicPr>
          <p:cNvPr id="11267" name="Zástupný symbol pro obrázek 7" descr="IMG_5770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837" r="10837"/>
          <a:stretch>
            <a:fillRect/>
          </a:stretch>
        </p:blipFill>
        <p:spPr>
          <a:xfrm rot="420000">
            <a:off x="3486150" y="1200150"/>
            <a:ext cx="4618038" cy="3930650"/>
          </a:xfrm>
        </p:spPr>
      </p:pic>
      <p:sp>
        <p:nvSpPr>
          <p:cNvPr id="11268" name="Zástupný symbol pro text 6"/>
          <p:cNvSpPr>
            <a:spLocks noGrp="1"/>
          </p:cNvSpPr>
          <p:nvPr>
            <p:ph type="body" sz="half" idx="2"/>
          </p:nvPr>
        </p:nvSpPr>
        <p:spPr>
          <a:xfrm>
            <a:off x="609600" y="2828925"/>
            <a:ext cx="2209800" cy="2179638"/>
          </a:xfrm>
        </p:spPr>
        <p:txBody>
          <a:bodyPr/>
          <a:lstStyle/>
          <a:p>
            <a:r>
              <a:rPr lang="cs-CZ" smtClean="0"/>
              <a:t>RNDr. Markéta Drábková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>
          <a:xfrm>
            <a:off x="609600" y="1176338"/>
            <a:ext cx="2212975" cy="1582737"/>
          </a:xfrm>
        </p:spPr>
        <p:txBody>
          <a:bodyPr/>
          <a:lstStyle/>
          <a:p>
            <a:r>
              <a:rPr lang="cs-CZ" smtClean="0"/>
              <a:t>Voda – význam a samočistící schopnosti vody</a:t>
            </a:r>
            <a:br>
              <a:rPr lang="cs-CZ" smtClean="0"/>
            </a:br>
            <a:r>
              <a:rPr lang="cs-CZ" smtClean="0"/>
              <a:t>(exkurze)</a:t>
            </a:r>
          </a:p>
        </p:txBody>
      </p:sp>
      <p:sp>
        <p:nvSpPr>
          <p:cNvPr id="12291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609600" y="2828925"/>
            <a:ext cx="2209800" cy="2179638"/>
          </a:xfrm>
        </p:spPr>
        <p:txBody>
          <a:bodyPr/>
          <a:lstStyle/>
          <a:p>
            <a:r>
              <a:rPr lang="cs-CZ" smtClean="0"/>
              <a:t>Žáci tercie při řešení praktických úkolů</a:t>
            </a:r>
          </a:p>
        </p:txBody>
      </p:sp>
      <p:pic>
        <p:nvPicPr>
          <p:cNvPr id="12292" name="Zástupný symbol pro obrázek 8" descr="IMG_5783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837" r="10837"/>
          <a:stretch>
            <a:fillRect/>
          </a:stretch>
        </p:blipFill>
        <p:spPr>
          <a:xfrm rot="420000">
            <a:off x="3486150" y="1200150"/>
            <a:ext cx="4618038" cy="3930650"/>
          </a:xfr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title"/>
          </p:nvPr>
        </p:nvSpPr>
        <p:spPr>
          <a:xfrm>
            <a:off x="609600" y="1176338"/>
            <a:ext cx="2212975" cy="1582737"/>
          </a:xfrm>
        </p:spPr>
        <p:txBody>
          <a:bodyPr/>
          <a:lstStyle/>
          <a:p>
            <a:r>
              <a:rPr lang="cs-CZ" smtClean="0"/>
              <a:t>Voda – význam a samočistící schopnosti vody</a:t>
            </a:r>
            <a:br>
              <a:rPr lang="cs-CZ" smtClean="0"/>
            </a:br>
            <a:r>
              <a:rPr lang="cs-CZ" smtClean="0"/>
              <a:t>(exkurze)</a:t>
            </a:r>
          </a:p>
        </p:txBody>
      </p:sp>
      <p:sp>
        <p:nvSpPr>
          <p:cNvPr id="13315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609600" y="2828925"/>
            <a:ext cx="2209800" cy="2179638"/>
          </a:xfrm>
        </p:spPr>
        <p:txBody>
          <a:bodyPr/>
          <a:lstStyle/>
          <a:p>
            <a:r>
              <a:rPr lang="cs-CZ" smtClean="0"/>
              <a:t>Žáci tercie při řešení praktických úkolů</a:t>
            </a:r>
          </a:p>
          <a:p>
            <a:endParaRPr lang="cs-CZ" smtClean="0"/>
          </a:p>
        </p:txBody>
      </p:sp>
      <p:pic>
        <p:nvPicPr>
          <p:cNvPr id="13316" name="Zástupný symbol pro obrázek 5" descr="IMG_5830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837" r="10837"/>
          <a:stretch>
            <a:fillRect/>
          </a:stretch>
        </p:blipFill>
        <p:spPr>
          <a:xfrm rot="420000">
            <a:off x="3486150" y="1200150"/>
            <a:ext cx="4618038" cy="3930650"/>
          </a:xfr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>
          <a:xfrm>
            <a:off x="609600" y="1176338"/>
            <a:ext cx="2212975" cy="1582737"/>
          </a:xfrm>
        </p:spPr>
        <p:txBody>
          <a:bodyPr/>
          <a:lstStyle/>
          <a:p>
            <a:r>
              <a:rPr lang="cs-CZ" smtClean="0"/>
              <a:t>Voda – význam a samočistící schopnosti vody</a:t>
            </a:r>
            <a:br>
              <a:rPr lang="cs-CZ" smtClean="0"/>
            </a:br>
            <a:r>
              <a:rPr lang="cs-CZ" smtClean="0"/>
              <a:t>(exkurze)</a:t>
            </a:r>
          </a:p>
        </p:txBody>
      </p:sp>
      <p:sp>
        <p:nvSpPr>
          <p:cNvPr id="14339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609600" y="2828925"/>
            <a:ext cx="2209800" cy="2179638"/>
          </a:xfrm>
        </p:spPr>
        <p:txBody>
          <a:bodyPr/>
          <a:lstStyle/>
          <a:p>
            <a:r>
              <a:rPr lang="cs-CZ" smtClean="0"/>
              <a:t>Skokan hnědý</a:t>
            </a:r>
          </a:p>
        </p:txBody>
      </p:sp>
      <p:pic>
        <p:nvPicPr>
          <p:cNvPr id="14340" name="Zástupný symbol pro obrázek 4" descr="IMG_5861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837" r="10837"/>
          <a:stretch>
            <a:fillRect/>
          </a:stretch>
        </p:blipFill>
        <p:spPr>
          <a:xfrm rot="420000">
            <a:off x="3486150" y="1200150"/>
            <a:ext cx="4618038" cy="3930650"/>
          </a:xfr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338"/>
            <a:ext cx="2212975" cy="2468562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Voda – význam a samočistící schopnosti vody, význam rybníků, umělých vodotečí a periodických vod v krajině,sledování biodiverzity</a:t>
            </a:r>
            <a:br>
              <a:rPr lang="cs-CZ" dirty="0" smtClean="0"/>
            </a:br>
            <a:r>
              <a:rPr lang="cs-CZ" dirty="0" smtClean="0"/>
              <a:t>(exkurze)</a:t>
            </a:r>
            <a:endParaRPr lang="cs-CZ" dirty="0"/>
          </a:p>
        </p:txBody>
      </p:sp>
      <p:sp>
        <p:nvSpPr>
          <p:cNvPr id="1536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609600" y="3789363"/>
            <a:ext cx="2209800" cy="1219200"/>
          </a:xfrm>
        </p:spPr>
        <p:txBody>
          <a:bodyPr/>
          <a:lstStyle/>
          <a:p>
            <a:r>
              <a:rPr lang="cs-CZ" smtClean="0"/>
              <a:t>Pískovna Majdalena</a:t>
            </a:r>
          </a:p>
        </p:txBody>
      </p:sp>
      <p:pic>
        <p:nvPicPr>
          <p:cNvPr id="15364" name="Zástupný symbol pro obrázek 4" descr="IMG_5823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837" r="10837"/>
          <a:stretch>
            <a:fillRect/>
          </a:stretch>
        </p:blipFill>
        <p:spPr>
          <a:xfrm rot="420000">
            <a:off x="3486150" y="1200150"/>
            <a:ext cx="4618038" cy="3930650"/>
          </a:xfr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338"/>
            <a:ext cx="2212975" cy="196532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Voda – význam a samočistící schopnosti vody, význam rybníků, umělých vodotečí a periodických vod v krajině,sledování biodiverzity</a:t>
            </a:r>
            <a:br>
              <a:rPr lang="cs-CZ" dirty="0" smtClean="0"/>
            </a:br>
            <a:r>
              <a:rPr lang="cs-CZ" dirty="0" smtClean="0"/>
              <a:t>(exkurze)</a:t>
            </a:r>
            <a:endParaRPr lang="cs-CZ" dirty="0"/>
          </a:p>
        </p:txBody>
      </p:sp>
      <p:sp>
        <p:nvSpPr>
          <p:cNvPr id="16387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609600" y="3429000"/>
            <a:ext cx="2209800" cy="1579563"/>
          </a:xfrm>
        </p:spPr>
        <p:txBody>
          <a:bodyPr/>
          <a:lstStyle/>
          <a:p>
            <a:r>
              <a:rPr lang="cs-CZ" smtClean="0"/>
              <a:t>Pískovna Majdalena</a:t>
            </a:r>
          </a:p>
        </p:txBody>
      </p:sp>
      <p:pic>
        <p:nvPicPr>
          <p:cNvPr id="16388" name="Zástupný symbol pro obrázek 5" descr="IMG_5824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837" r="10837"/>
          <a:stretch>
            <a:fillRect/>
          </a:stretch>
        </p:blipFill>
        <p:spPr>
          <a:xfrm rot="420000">
            <a:off x="3486150" y="1200150"/>
            <a:ext cx="4618038" cy="3930650"/>
          </a:xfr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Realizace</a:t>
            </a:r>
          </a:p>
        </p:txBody>
      </p:sp>
      <p:sp>
        <p:nvSpPr>
          <p:cNvPr id="17411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Význam třídění odpadu, možnosti likvidace odpadu</a:t>
            </a:r>
          </a:p>
          <a:p>
            <a:endParaRPr lang="cs-CZ" smtClean="0"/>
          </a:p>
          <a:p>
            <a:pPr>
              <a:buFont typeface="Wingdings 2" pitchFamily="18" charset="2"/>
              <a:buNone/>
            </a:pPr>
            <a:r>
              <a:rPr lang="cs-CZ" smtClean="0"/>
              <a:t>	</a:t>
            </a:r>
            <a:r>
              <a:rPr lang="cs-CZ" u="sng" smtClean="0"/>
              <a:t>Odborná exkurze do firmy ZEVO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	22. 5. 2010 	</a:t>
            </a:r>
          </a:p>
          <a:p>
            <a:pPr>
              <a:buFont typeface="Wingdings 2" pitchFamily="18" charset="2"/>
              <a:buNone/>
            </a:pPr>
            <a:r>
              <a:rPr lang="cs-CZ" b="1" smtClean="0"/>
              <a:t>	</a:t>
            </a:r>
            <a:r>
              <a:rPr lang="cs-CZ" smtClean="0"/>
              <a:t>sexta a 3. ročník, celkem 32 žáci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	firmy ZEVO Praha, exkurze s odborným výkladem, esej, prezentace vlastních názorů ve školním časopise GYM</a:t>
            </a:r>
            <a:r>
              <a:rPr lang="cs-CZ" b="1" smtClean="0"/>
              <a:t>	</a:t>
            </a:r>
            <a:endParaRPr lang="cs-CZ" smtClean="0"/>
          </a:p>
          <a:p>
            <a:pPr>
              <a:buFont typeface="Wingdings 2" pitchFamily="18" charset="2"/>
              <a:buNone/>
            </a:pPr>
            <a:endParaRPr lang="cs-CZ" smtClean="0"/>
          </a:p>
          <a:p>
            <a:pPr>
              <a:buFont typeface="Wingdings 2" pitchFamily="18" charset="2"/>
              <a:buNone/>
            </a:pPr>
            <a:endParaRPr lang="cs-CZ" smtClean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Realizace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dirty="0" smtClean="0"/>
              <a:t>	</a:t>
            </a:r>
            <a:r>
              <a:rPr lang="cs-CZ" u="sng" dirty="0" smtClean="0"/>
              <a:t>Exkurze pro pedagogy gymnázia v Evženově údolí v CHKO Třeboňsko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dirty="0" smtClean="0"/>
              <a:t>	29. 6.  a 30. 6. 2010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dirty="0" smtClean="0"/>
              <a:t>	24 učitelů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dirty="0" smtClean="0"/>
              <a:t>	Na programu byla exkurze do okolí pod vedením dr. Černého a přednáška dr. Drábkové o biodiverzitě a nových trendech v ochraně životního prostředí. Během následného workshopu pedagogové hledali nejvhodnější způsoby jak zařadit problematiku odpadů a šetrné dopravy do výuky. Nejlepší náměty a strategie budou začleněny do programu akci pro nový školní rok 2010/2011.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3"/>
          <p:cNvSpPr>
            <a:spLocks noGrp="1"/>
          </p:cNvSpPr>
          <p:nvPr>
            <p:ph type="title"/>
          </p:nvPr>
        </p:nvSpPr>
        <p:spPr>
          <a:xfrm>
            <a:off x="609600" y="1176338"/>
            <a:ext cx="2212975" cy="1582737"/>
          </a:xfrm>
        </p:spPr>
        <p:txBody>
          <a:bodyPr/>
          <a:lstStyle/>
          <a:p>
            <a:r>
              <a:rPr lang="cs-CZ" smtClean="0"/>
              <a:t>Exkurze pro pedagogy gymnázia v Evženově údolí v CHKO Třeboňsko</a:t>
            </a:r>
          </a:p>
        </p:txBody>
      </p:sp>
      <p:sp>
        <p:nvSpPr>
          <p:cNvPr id="19459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609600" y="2828925"/>
            <a:ext cx="2209800" cy="2179638"/>
          </a:xfrm>
        </p:spPr>
        <p:txBody>
          <a:bodyPr/>
          <a:lstStyle/>
          <a:p>
            <a:r>
              <a:rPr lang="cs-CZ" smtClean="0"/>
              <a:t>Exkurze pod vedením dr. Rostislava Černého</a:t>
            </a:r>
          </a:p>
        </p:txBody>
      </p:sp>
      <p:pic>
        <p:nvPicPr>
          <p:cNvPr id="19460" name="Zástupný symbol pro obrázek 6" descr="EVVO29.-30.6.2010 Pecák (17)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1113" r="11113"/>
          <a:stretch>
            <a:fillRect/>
          </a:stretch>
        </p:blipFill>
        <p:spPr>
          <a:xfrm rot="420000">
            <a:off x="3486150" y="1200150"/>
            <a:ext cx="4618038" cy="3930650"/>
          </a:xfr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Nadpis 1"/>
          <p:cNvSpPr>
            <a:spLocks noGrp="1"/>
          </p:cNvSpPr>
          <p:nvPr>
            <p:ph type="title"/>
          </p:nvPr>
        </p:nvSpPr>
        <p:spPr>
          <a:xfrm>
            <a:off x="609600" y="1176338"/>
            <a:ext cx="2212975" cy="1582737"/>
          </a:xfrm>
        </p:spPr>
        <p:txBody>
          <a:bodyPr/>
          <a:lstStyle/>
          <a:p>
            <a:r>
              <a:rPr lang="cs-CZ" smtClean="0"/>
              <a:t>Exkurze pro pedagogy gymnázia v Evženově údolí v CHKO Třeboňsko</a:t>
            </a:r>
          </a:p>
        </p:txBody>
      </p:sp>
      <p:sp>
        <p:nvSpPr>
          <p:cNvPr id="2048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609600" y="2828925"/>
            <a:ext cx="2209800" cy="2179638"/>
          </a:xfrm>
        </p:spPr>
        <p:txBody>
          <a:bodyPr/>
          <a:lstStyle/>
          <a:p>
            <a:r>
              <a:rPr lang="cs-CZ" smtClean="0"/>
              <a:t>Přednáška dr. Markéty Drábkové</a:t>
            </a:r>
          </a:p>
        </p:txBody>
      </p:sp>
      <p:pic>
        <p:nvPicPr>
          <p:cNvPr id="20484" name="Zástupný symbol pro obrázek 4" descr="EVVO29.-30.6.2010 Pecák (27)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1113" r="11113"/>
          <a:stretch>
            <a:fillRect/>
          </a:stretch>
        </p:blipFill>
        <p:spPr>
          <a:xfrm rot="420000">
            <a:off x="3486150" y="1200150"/>
            <a:ext cx="4618038" cy="3930650"/>
          </a:xfr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Realizace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Šetrná doprava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dirty="0" smtClean="0"/>
              <a:t>	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dirty="0" smtClean="0"/>
              <a:t>	</a:t>
            </a:r>
            <a:r>
              <a:rPr lang="cs-CZ" u="sng" dirty="0" smtClean="0"/>
              <a:t>Šetrná doprava – do školy ekologicky, bezpečně a bez aut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dirty="0" smtClean="0"/>
              <a:t>	14. 10. 2010 	žáci I. a II. </a:t>
            </a:r>
            <a:r>
              <a:rPr lang="cs-CZ" dirty="0" smtClean="0"/>
              <a:t>ročníku</a:t>
            </a:r>
            <a:endParaRPr lang="cs-CZ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dirty="0" smtClean="0"/>
              <a:t>	praktické úkoly spojené s pohybovými aktivitami, test znalostí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/>
              <a:t>	</a:t>
            </a:r>
            <a:r>
              <a:rPr lang="cs-CZ" dirty="0" smtClean="0"/>
              <a:t>Nejmladší žáci si měli hravou formou a „na vlastní kůži“ zopakovat  a ujasnit základní bezpečnostní pravidla při pohybu na kole a kolečkových bruslích po komunikacích a na základě ekologických  souvislostí upředňostňovat dopravu šetrnou k životnímu prostředí.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Nadpis 3"/>
          <p:cNvSpPr>
            <a:spLocks noGrp="1"/>
          </p:cNvSpPr>
          <p:nvPr>
            <p:ph type="title"/>
          </p:nvPr>
        </p:nvSpPr>
        <p:spPr>
          <a:xfrm>
            <a:off x="609600" y="1176338"/>
            <a:ext cx="2212975" cy="1582737"/>
          </a:xfrm>
        </p:spPr>
        <p:txBody>
          <a:bodyPr/>
          <a:lstStyle/>
          <a:p>
            <a:r>
              <a:rPr lang="cs-CZ" smtClean="0"/>
              <a:t>Šetrná doprava – do školy ekologicky, bezpečně a bez aut</a:t>
            </a:r>
          </a:p>
        </p:txBody>
      </p:sp>
      <p:sp>
        <p:nvSpPr>
          <p:cNvPr id="22531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609600" y="2828925"/>
            <a:ext cx="2209800" cy="2179638"/>
          </a:xfrm>
        </p:spPr>
        <p:txBody>
          <a:bodyPr/>
          <a:lstStyle/>
          <a:p>
            <a:r>
              <a:rPr lang="cs-CZ" smtClean="0"/>
              <a:t>Jízda zručnosti</a:t>
            </a:r>
          </a:p>
        </p:txBody>
      </p:sp>
      <p:pic>
        <p:nvPicPr>
          <p:cNvPr id="22532" name="Zástupný symbol pro obrázek 6" descr="IMG_8989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837" r="10837"/>
          <a:stretch>
            <a:fillRect/>
          </a:stretch>
        </p:blipFill>
        <p:spPr>
          <a:xfrm rot="420000">
            <a:off x="3486150" y="1200150"/>
            <a:ext cx="4618038" cy="3930650"/>
          </a:xfrm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Nadpis 1"/>
          <p:cNvSpPr>
            <a:spLocks noGrp="1"/>
          </p:cNvSpPr>
          <p:nvPr>
            <p:ph type="title"/>
          </p:nvPr>
        </p:nvSpPr>
        <p:spPr>
          <a:xfrm>
            <a:off x="609600" y="1176338"/>
            <a:ext cx="2212975" cy="1582737"/>
          </a:xfrm>
        </p:spPr>
        <p:txBody>
          <a:bodyPr/>
          <a:lstStyle/>
          <a:p>
            <a:r>
              <a:rPr lang="cs-CZ" smtClean="0"/>
              <a:t>Šetrná doprava – do školy ekologicky, bezpečně a bez aut</a:t>
            </a:r>
          </a:p>
        </p:txBody>
      </p:sp>
      <p:sp>
        <p:nvSpPr>
          <p:cNvPr id="23555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609600" y="2828925"/>
            <a:ext cx="2209800" cy="2179638"/>
          </a:xfrm>
        </p:spPr>
        <p:txBody>
          <a:bodyPr/>
          <a:lstStyle/>
          <a:p>
            <a:r>
              <a:rPr lang="cs-CZ" smtClean="0"/>
              <a:t>Dopravní hřiště</a:t>
            </a:r>
          </a:p>
        </p:txBody>
      </p:sp>
      <p:pic>
        <p:nvPicPr>
          <p:cNvPr id="23556" name="Zástupný symbol pro obrázek 4" descr="IMG_8998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837" r="10837"/>
          <a:stretch>
            <a:fillRect/>
          </a:stretch>
        </p:blipFill>
        <p:spPr>
          <a:xfrm rot="420000">
            <a:off x="3486150" y="1200150"/>
            <a:ext cx="4618038" cy="3930650"/>
          </a:xfrm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adpis 1"/>
          <p:cNvSpPr>
            <a:spLocks noGrp="1"/>
          </p:cNvSpPr>
          <p:nvPr>
            <p:ph type="title"/>
          </p:nvPr>
        </p:nvSpPr>
        <p:spPr>
          <a:xfrm>
            <a:off x="609600" y="1176338"/>
            <a:ext cx="2212975" cy="1582737"/>
          </a:xfrm>
        </p:spPr>
        <p:txBody>
          <a:bodyPr/>
          <a:lstStyle/>
          <a:p>
            <a:r>
              <a:rPr lang="cs-CZ" smtClean="0"/>
              <a:t>Šetrná doprava – do školy ekologicky, bezpečně a bez aut</a:t>
            </a:r>
          </a:p>
        </p:txBody>
      </p:sp>
      <p:sp>
        <p:nvSpPr>
          <p:cNvPr id="24579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609600" y="2828925"/>
            <a:ext cx="2209800" cy="2179638"/>
          </a:xfrm>
        </p:spPr>
        <p:txBody>
          <a:bodyPr/>
          <a:lstStyle/>
          <a:p>
            <a:r>
              <a:rPr lang="cs-CZ" smtClean="0"/>
              <a:t>Test dopravních znalostí</a:t>
            </a:r>
          </a:p>
        </p:txBody>
      </p:sp>
      <p:pic>
        <p:nvPicPr>
          <p:cNvPr id="24580" name="Zástupný symbol pro obrázek 4" descr="IMG_9028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837" r="10837"/>
          <a:stretch>
            <a:fillRect/>
          </a:stretch>
        </p:blipFill>
        <p:spPr>
          <a:xfrm rot="420000">
            <a:off x="3486150" y="1200150"/>
            <a:ext cx="4618038" cy="3930650"/>
          </a:xfrm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785794"/>
            <a:ext cx="8429684" cy="1362456"/>
          </a:xfrm>
        </p:spPr>
        <p:txBody>
          <a:bodyPr>
            <a:noAutofit/>
          </a:bodyPr>
          <a:lstStyle/>
          <a:p>
            <a:r>
              <a:rPr lang="cs-CZ" sz="4000" dirty="0" smtClean="0"/>
              <a:t>05 - Využívání ICT ve všeobecně </a:t>
            </a:r>
            <a:br>
              <a:rPr lang="cs-CZ" sz="4000" dirty="0" smtClean="0"/>
            </a:br>
            <a:r>
              <a:rPr lang="cs-CZ" sz="4000" dirty="0" smtClean="0"/>
              <a:t>         vzdělávacích a odborných </a:t>
            </a:r>
            <a:br>
              <a:rPr lang="cs-CZ" sz="4000" dirty="0" smtClean="0"/>
            </a:br>
            <a:r>
              <a:rPr lang="cs-CZ" sz="4000" dirty="0" smtClean="0"/>
              <a:t>         předmětech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type="body" idx="1"/>
          </p:nvPr>
        </p:nvSpPr>
        <p:spPr>
          <a:xfrm>
            <a:off x="500034" y="2357430"/>
            <a:ext cx="7772400" cy="1509712"/>
          </a:xfrm>
        </p:spPr>
        <p:txBody>
          <a:bodyPr>
            <a:normAutofit/>
          </a:bodyPr>
          <a:lstStyle/>
          <a:p>
            <a:r>
              <a:rPr lang="cs-CZ" sz="2800" dirty="0" smtClean="0"/>
              <a:t>vedoucí projektového  týmu:</a:t>
            </a:r>
          </a:p>
          <a:p>
            <a:r>
              <a:rPr lang="cs-CZ" sz="2800" dirty="0" smtClean="0"/>
              <a:t> Ivana Kubínová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305800" cy="1143000"/>
          </a:xfrm>
        </p:spPr>
        <p:txBody>
          <a:bodyPr/>
          <a:lstStyle/>
          <a:p>
            <a:r>
              <a:rPr lang="cs-CZ" dirty="0" smtClean="0"/>
              <a:t>Obsah katalogu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340768"/>
            <a:ext cx="6840760" cy="4895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Realizace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/>
            <a:r>
              <a:rPr lang="cs-CZ" dirty="0" smtClean="0"/>
              <a:t>Na zpracování katalogu </a:t>
            </a:r>
          </a:p>
          <a:p>
            <a:pPr marL="514350" indent="-514350">
              <a:buNone/>
            </a:pPr>
            <a:r>
              <a:rPr lang="cs-CZ" dirty="0" smtClean="0"/>
              <a:t>se podílí třídy: </a:t>
            </a:r>
          </a:p>
          <a:p>
            <a:pPr marL="880110" lvl="1" indent="-514350"/>
            <a:r>
              <a:rPr lang="cs-CZ" dirty="0" smtClean="0"/>
              <a:t>Tercie (</a:t>
            </a:r>
            <a:r>
              <a:rPr lang="cs-CZ" dirty="0" smtClean="0">
                <a:hlinkClick r:id="rId3" action="ppaction://hlinkfile"/>
              </a:rPr>
              <a:t>ukázka zadání</a:t>
            </a:r>
            <a:r>
              <a:rPr lang="cs-CZ" dirty="0" smtClean="0"/>
              <a:t>)</a:t>
            </a:r>
          </a:p>
          <a:p>
            <a:pPr marL="880110" lvl="1" indent="-514350"/>
            <a:r>
              <a:rPr lang="cs-CZ" dirty="0" smtClean="0"/>
              <a:t>Kvarta (od března 2010)</a:t>
            </a:r>
          </a:p>
          <a:p>
            <a:pPr marL="880110" lvl="1" indent="-514350"/>
            <a:r>
              <a:rPr lang="cs-CZ" dirty="0" smtClean="0"/>
              <a:t>Druhý ročník (od května 2010)</a:t>
            </a:r>
          </a:p>
          <a:p>
            <a:pPr marL="514350" indent="-514350"/>
            <a:r>
              <a:rPr lang="cs-CZ" dirty="0" smtClean="0"/>
              <a:t>V roce 2011 budou zapojeny další třídy</a:t>
            </a:r>
          </a:p>
          <a:p>
            <a:pPr marL="880110" lvl="1" indent="-514350"/>
            <a:r>
              <a:rPr lang="cs-CZ" dirty="0" smtClean="0"/>
              <a:t>Sekunda</a:t>
            </a:r>
          </a:p>
          <a:p>
            <a:pPr marL="880110" lvl="1" indent="-514350"/>
            <a:r>
              <a:rPr lang="cs-CZ" dirty="0" smtClean="0"/>
              <a:t>První ročník</a:t>
            </a:r>
          </a:p>
          <a:p>
            <a:pPr marL="514350" indent="-514350"/>
            <a:endParaRPr lang="cs-CZ" dirty="0" smtClean="0"/>
          </a:p>
          <a:p>
            <a:pPr marL="514350" indent="-514350">
              <a:buNone/>
            </a:pPr>
            <a:endParaRPr lang="cs-CZ" dirty="0"/>
          </a:p>
        </p:txBody>
      </p:sp>
      <p:pic>
        <p:nvPicPr>
          <p:cNvPr id="6" name="Obrázek 5" descr="prace_foto_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34283" y="764704"/>
            <a:ext cx="4317107" cy="28803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Prezentace – Místo mého bydliště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700" dirty="0" smtClean="0"/>
              <a:t>Datum: 4. 3., 18. 3., 25. 3., 15. 4. 2010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Třída: tercie (školní rok 2009/10) </a:t>
            </a:r>
          </a:p>
          <a:p>
            <a:r>
              <a:rPr lang="cs-CZ" dirty="0" smtClean="0"/>
              <a:t>Výběr lokality</a:t>
            </a:r>
          </a:p>
          <a:p>
            <a:r>
              <a:rPr lang="cs-CZ" dirty="0" smtClean="0"/>
              <a:t>Fotografování</a:t>
            </a:r>
            <a:r>
              <a:rPr lang="cs-CZ" dirty="0" smtClean="0"/>
              <a:t>, hledání informací o lokalitách</a:t>
            </a:r>
          </a:p>
          <a:p>
            <a:r>
              <a:rPr lang="cs-CZ" dirty="0" smtClean="0"/>
              <a:t>Vytváření </a:t>
            </a:r>
            <a:r>
              <a:rPr lang="cs-CZ" dirty="0" smtClean="0"/>
              <a:t>prezentací</a:t>
            </a:r>
          </a:p>
          <a:p>
            <a:r>
              <a:rPr lang="cs-CZ" dirty="0" smtClean="0"/>
              <a:t>Hodnocení </a:t>
            </a:r>
            <a:r>
              <a:rPr lang="cs-CZ" dirty="0" smtClean="0"/>
              <a:t>spolužáky i učitelem, dodržování pravidel, uvádění zdrojů</a:t>
            </a:r>
          </a:p>
          <a:p>
            <a:pPr>
              <a:buNone/>
            </a:pPr>
            <a:r>
              <a:rPr lang="cs-CZ" dirty="0" smtClean="0"/>
              <a:t>Pokračování této aktivity: zpracování textů (29. 4., 6. 5., 3. 6., 17. 6. 2010, říjen, listopad 2010) </a:t>
            </a:r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Ukázka </a:t>
            </a:r>
            <a:r>
              <a:rPr lang="cs-CZ" dirty="0" err="1" smtClean="0"/>
              <a:t>fotogalerie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>
                <a:hlinkClick r:id="rId2" action="ppaction://hlinkfile"/>
              </a:rPr>
              <a:t>Mazelov</a:t>
            </a:r>
            <a:endParaRPr lang="cs-CZ" dirty="0" smtClean="0"/>
          </a:p>
          <a:p>
            <a:r>
              <a:rPr lang="cs-CZ" dirty="0" smtClean="0">
                <a:hlinkClick r:id="rId3" action="ppaction://hlinkfile"/>
              </a:rPr>
              <a:t>Zlatá stoka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b="1" dirty="0" smtClean="0"/>
              <a:t>Exkurze Praha – Národní památník heydrichiády, židovské město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400" dirty="0" smtClean="0"/>
              <a:t>19. října 2010, IV. ročník – 27 žáků (z celkového počtu 29 žáků ve třídě) </a:t>
            </a:r>
          </a:p>
          <a:p>
            <a:r>
              <a:rPr lang="cs-CZ" sz="2400" dirty="0" smtClean="0"/>
              <a:t>Vyučující: Mgr. Václav Pražák, Mgr. Jana </a:t>
            </a:r>
            <a:r>
              <a:rPr lang="cs-CZ" sz="2400" dirty="0" err="1" smtClean="0"/>
              <a:t>Kalvasová</a:t>
            </a:r>
            <a:endParaRPr lang="cs-CZ" sz="2400" dirty="0" smtClean="0"/>
          </a:p>
          <a:p>
            <a:r>
              <a:rPr lang="cs-CZ" sz="2400" dirty="0" smtClean="0"/>
              <a:t>Vstup na místo posledního odporu čs. </a:t>
            </a:r>
            <a:r>
              <a:rPr lang="cs-CZ" sz="2400" dirty="0" smtClean="0"/>
              <a:t>parašutistů</a:t>
            </a:r>
            <a:endParaRPr lang="cs-CZ" sz="2400" dirty="0" smtClean="0"/>
          </a:p>
          <a:p>
            <a:r>
              <a:rPr lang="cs-CZ" sz="2400" dirty="0" smtClean="0"/>
              <a:t>Připomenutí parašutisty a pozdějšího konfidenta gestapa Karla </a:t>
            </a:r>
            <a:r>
              <a:rPr lang="cs-CZ" sz="2400" dirty="0" err="1" smtClean="0"/>
              <a:t>Čurdy</a:t>
            </a:r>
            <a:endParaRPr lang="cs-CZ" sz="2400" dirty="0" smtClean="0"/>
          </a:p>
          <a:p>
            <a:r>
              <a:rPr lang="cs-CZ" sz="2400" dirty="0" smtClean="0"/>
              <a:t>Prohlídka židovského města  -  připomenutí událostí holocaustu, seznámení se základy židovské kultury a náboženství  (</a:t>
            </a:r>
            <a:r>
              <a:rPr lang="cs-CZ" sz="2400" dirty="0" smtClean="0"/>
              <a:t>otevřený</a:t>
            </a:r>
            <a:r>
              <a:rPr lang="cs-CZ" sz="2400" dirty="0" smtClean="0"/>
              <a:t> </a:t>
            </a:r>
            <a:r>
              <a:rPr lang="cs-CZ" sz="2400" dirty="0" smtClean="0"/>
              <a:t>dějepisný seminář) </a:t>
            </a:r>
            <a:endParaRPr lang="cs-CZ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722344"/>
          </a:xfrm>
        </p:spPr>
        <p:txBody>
          <a:bodyPr>
            <a:normAutofit/>
          </a:bodyPr>
          <a:lstStyle/>
          <a:p>
            <a:r>
              <a:rPr lang="cs-CZ" sz="4000" b="1" i="1" dirty="0" smtClean="0"/>
              <a:t>Exkurze – Státní oblastní archiv Třeboň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24744"/>
            <a:ext cx="8064896" cy="5112568"/>
          </a:xfrm>
        </p:spPr>
        <p:txBody>
          <a:bodyPr>
            <a:normAutofit/>
          </a:bodyPr>
          <a:lstStyle/>
          <a:p>
            <a:r>
              <a:rPr lang="cs-CZ" dirty="0" smtClean="0"/>
              <a:t>16. 11. 2010, 2. ročník – 24 žáci (z celkového počtu 26 žáků ve třídě)</a:t>
            </a:r>
          </a:p>
          <a:p>
            <a:r>
              <a:rPr lang="cs-CZ" dirty="0" smtClean="0"/>
              <a:t>Vyučující: Mgr. Václav Pražák, Mgr. Milan </a:t>
            </a:r>
            <a:r>
              <a:rPr lang="cs-CZ" dirty="0" err="1" smtClean="0"/>
              <a:t>Sudický</a:t>
            </a:r>
            <a:endParaRPr lang="cs-CZ" dirty="0" smtClean="0"/>
          </a:p>
          <a:p>
            <a:r>
              <a:rPr lang="cs-CZ" dirty="0" smtClean="0"/>
              <a:t>Seznámení s historií archivnictví v jižních Čechách od 17. století až do současnosti, základními organizačními jednotkami archivu a shlédnutí způsobu ukládání archiválií a jejich zpracování</a:t>
            </a:r>
          </a:p>
          <a:p>
            <a:r>
              <a:rPr lang="cs-CZ" dirty="0" smtClean="0"/>
              <a:t>Praktické poznatky o uložených pramenech, možnostech jejich studia (v badatelně, na internetu), o velmi dobře vybavené archivní knihovně a především o zásadách komunikace mezi badatelem a archivem 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2844" y="857232"/>
            <a:ext cx="9001156" cy="2107712"/>
          </a:xfrm>
        </p:spPr>
        <p:txBody>
          <a:bodyPr>
            <a:noAutofit/>
          </a:bodyPr>
          <a:lstStyle/>
          <a:p>
            <a:r>
              <a:rPr lang="cs-CZ" sz="3200" dirty="0" smtClean="0"/>
              <a:t>06 - Zavádění vyučovacích metod, organizačních </a:t>
            </a:r>
            <a:br>
              <a:rPr lang="cs-CZ" sz="3200" dirty="0" smtClean="0"/>
            </a:br>
            <a:r>
              <a:rPr lang="cs-CZ" sz="3200" dirty="0" smtClean="0"/>
              <a:t>        forem a výukových činností včetně tvorby </a:t>
            </a:r>
            <a:br>
              <a:rPr lang="cs-CZ" sz="3200" dirty="0" smtClean="0"/>
            </a:br>
            <a:r>
              <a:rPr lang="cs-CZ" sz="3200" dirty="0" smtClean="0"/>
              <a:t>        modulových výukových programů s důrazem </a:t>
            </a:r>
            <a:br>
              <a:rPr lang="cs-CZ" sz="3200" dirty="0" smtClean="0"/>
            </a:br>
            <a:r>
              <a:rPr lang="cs-CZ" sz="3200" dirty="0" smtClean="0"/>
              <a:t>        na mezipředmětové vazby, které vedou k </a:t>
            </a:r>
            <a:br>
              <a:rPr lang="cs-CZ" sz="3200" dirty="0" smtClean="0"/>
            </a:br>
            <a:r>
              <a:rPr lang="cs-CZ" sz="3200" dirty="0" smtClean="0"/>
              <a:t>        rozvoji klíčových kompetencí</a:t>
            </a:r>
            <a:endParaRPr lang="cs-CZ" sz="32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0034" y="3357562"/>
            <a:ext cx="7772400" cy="1509712"/>
          </a:xfrm>
        </p:spPr>
        <p:txBody>
          <a:bodyPr>
            <a:normAutofit lnSpcReduction="10000"/>
          </a:bodyPr>
          <a:lstStyle/>
          <a:p>
            <a:r>
              <a:rPr lang="cs-CZ" sz="2800" dirty="0" smtClean="0"/>
              <a:t>vedoucí projektového  týmu:</a:t>
            </a:r>
          </a:p>
          <a:p>
            <a:r>
              <a:rPr lang="cs-CZ" sz="2800" dirty="0" smtClean="0"/>
              <a:t> Martin </a:t>
            </a:r>
            <a:r>
              <a:rPr lang="cs-CZ" sz="2800" dirty="0" err="1" smtClean="0"/>
              <a:t>Rosocha</a:t>
            </a:r>
            <a:r>
              <a:rPr lang="cs-CZ" sz="2800" dirty="0" smtClean="0"/>
              <a:t> (do 30. 9. 2010)</a:t>
            </a:r>
          </a:p>
          <a:p>
            <a:r>
              <a:rPr lang="cs-CZ" sz="2800" dirty="0" smtClean="0"/>
              <a:t>Zdeněk Kučera (od 1. 10. 2010)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794352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Únor – červen 2010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96752"/>
            <a:ext cx="8435280" cy="4839816"/>
          </a:xfrm>
        </p:spPr>
        <p:txBody>
          <a:bodyPr>
            <a:normAutofit fontScale="92500" lnSpcReduction="20000"/>
          </a:bodyPr>
          <a:lstStyle/>
          <a:p>
            <a:r>
              <a:rPr lang="cs-CZ" sz="2800" dirty="0" smtClean="0"/>
              <a:t>Příprava koncepce tvorby videoklipů (DVD)</a:t>
            </a:r>
          </a:p>
          <a:p>
            <a:r>
              <a:rPr lang="cs-CZ" sz="2800" dirty="0" smtClean="0"/>
              <a:t>Přednáška dne 16. 3. 2010:  </a:t>
            </a:r>
            <a:r>
              <a:rPr lang="cs-CZ" sz="2800" b="1" dirty="0" smtClean="0"/>
              <a:t>7 návyků skutečně efektivních lidí – 1.část, </a:t>
            </a:r>
            <a:r>
              <a:rPr lang="cs-CZ" sz="2800" dirty="0" smtClean="0"/>
              <a:t>přednášející Ing. Lumír </a:t>
            </a:r>
            <a:r>
              <a:rPr lang="cs-CZ" sz="2800" dirty="0" err="1" smtClean="0"/>
              <a:t>Šarman</a:t>
            </a:r>
            <a:r>
              <a:rPr lang="cs-CZ" sz="2800" dirty="0" smtClean="0"/>
              <a:t> (</a:t>
            </a:r>
            <a:r>
              <a:rPr lang="cs-CZ" sz="2800" dirty="0" err="1" smtClean="0"/>
              <a:t>Franklin</a:t>
            </a:r>
            <a:r>
              <a:rPr lang="cs-CZ" sz="2800" dirty="0" smtClean="0"/>
              <a:t> </a:t>
            </a:r>
            <a:r>
              <a:rPr lang="cs-CZ" sz="2800" dirty="0" err="1" smtClean="0"/>
              <a:t>Covey</a:t>
            </a:r>
            <a:r>
              <a:rPr lang="cs-CZ" sz="2800" dirty="0" smtClean="0"/>
              <a:t> spol.), účast žáků 1. a V. </a:t>
            </a:r>
            <a:r>
              <a:rPr lang="cs-CZ" sz="2800" dirty="0" err="1" smtClean="0"/>
              <a:t>roč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 Sestavení filmového týmu pro první videoklip, žáci 1. a V</a:t>
            </a:r>
            <a:r>
              <a:rPr lang="cs-CZ" sz="2800" dirty="0" smtClean="0"/>
              <a:t>. </a:t>
            </a:r>
            <a:r>
              <a:rPr lang="cs-CZ" sz="2800" dirty="0" err="1" smtClean="0"/>
              <a:t>roč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Přednáška dne  3. 6. 2010 :  </a:t>
            </a:r>
            <a:r>
              <a:rPr lang="cs-CZ" sz="2800" b="1" dirty="0" smtClean="0"/>
              <a:t>7 návyků skutečně efektivních lidí – 2.část, </a:t>
            </a:r>
            <a:r>
              <a:rPr lang="cs-CZ" sz="2800" dirty="0" smtClean="0"/>
              <a:t>přednášející Ing. Lumír </a:t>
            </a:r>
            <a:r>
              <a:rPr lang="cs-CZ" sz="2800" dirty="0" err="1" smtClean="0"/>
              <a:t>Šarman</a:t>
            </a:r>
            <a:r>
              <a:rPr lang="cs-CZ" sz="2800" dirty="0" smtClean="0"/>
              <a:t> (</a:t>
            </a:r>
            <a:r>
              <a:rPr lang="cs-CZ" sz="2800" dirty="0" err="1" smtClean="0"/>
              <a:t>Franklin</a:t>
            </a:r>
            <a:r>
              <a:rPr lang="cs-CZ" sz="2800" dirty="0" smtClean="0"/>
              <a:t> </a:t>
            </a:r>
            <a:r>
              <a:rPr lang="cs-CZ" sz="2800" dirty="0" err="1" smtClean="0"/>
              <a:t>Covey</a:t>
            </a:r>
            <a:r>
              <a:rPr lang="cs-CZ" sz="2800" dirty="0" smtClean="0"/>
              <a:t> spol.), účast žáků 1. a V. </a:t>
            </a:r>
            <a:r>
              <a:rPr lang="cs-CZ" sz="2800" dirty="0" err="1" smtClean="0"/>
              <a:t>roč</a:t>
            </a:r>
            <a:r>
              <a:rPr lang="cs-CZ" sz="2800" dirty="0" smtClean="0"/>
              <a:t>. + redakční  tým časopisu GYM</a:t>
            </a:r>
          </a:p>
          <a:p>
            <a:r>
              <a:rPr lang="cs-CZ" sz="2800" dirty="0" smtClean="0"/>
              <a:t>Sestavení prvních scénářů pro DVD (na základě opatření MŠMT o Etické výchově), účast  žáků V</a:t>
            </a:r>
            <a:r>
              <a:rPr lang="cs-CZ" sz="2800" dirty="0" smtClean="0"/>
              <a:t>. </a:t>
            </a:r>
            <a:r>
              <a:rPr lang="cs-CZ" sz="2800" dirty="0" err="1" smtClean="0"/>
              <a:t>roč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Časopis GYM – pravidelná rubrika Etika a etický koutek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Září 2010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Konečná podoba scénářů pro tvorbu DVD</a:t>
            </a:r>
          </a:p>
          <a:p>
            <a:pPr marL="850392" lvl="1" indent="-457200">
              <a:buFont typeface="+mj-lt"/>
              <a:buAutoNum type="arabicPeriod"/>
            </a:pPr>
            <a:r>
              <a:rPr lang="cs-CZ" dirty="0" smtClean="0"/>
              <a:t>Mezilidské vztahy a komunikace</a:t>
            </a:r>
          </a:p>
          <a:p>
            <a:pPr marL="850392" lvl="1" indent="-457200">
              <a:buFont typeface="+mj-lt"/>
              <a:buAutoNum type="arabicPeriod"/>
            </a:pPr>
            <a:r>
              <a:rPr lang="cs-CZ" dirty="0" smtClean="0"/>
              <a:t>Důstojnost lidské osoby</a:t>
            </a:r>
          </a:p>
          <a:p>
            <a:pPr marL="850392" lvl="1" indent="-457200">
              <a:buFont typeface="+mj-lt"/>
              <a:buAutoNum type="arabicPeriod"/>
            </a:pPr>
            <a:r>
              <a:rPr lang="cs-CZ" dirty="0" smtClean="0"/>
              <a:t>Pozitivní hodnocení druhých</a:t>
            </a:r>
          </a:p>
          <a:p>
            <a:pPr marL="850392" lvl="1" indent="-457200">
              <a:buFont typeface="+mj-lt"/>
              <a:buAutoNum type="arabicPeriod"/>
            </a:pPr>
            <a:r>
              <a:rPr lang="cs-CZ" dirty="0" smtClean="0"/>
              <a:t>Kreativita a iniciativa</a:t>
            </a:r>
          </a:p>
          <a:p>
            <a:pPr marL="850392" lvl="1" indent="-457200">
              <a:buFont typeface="+mj-lt"/>
              <a:buAutoNum type="arabicPeriod"/>
            </a:pPr>
            <a:r>
              <a:rPr lang="cs-CZ" dirty="0" smtClean="0"/>
              <a:t>Komunikace citů</a:t>
            </a:r>
          </a:p>
          <a:p>
            <a:pPr marL="850392" lvl="1" indent="-457200">
              <a:buFont typeface="+mj-lt"/>
              <a:buAutoNum type="arabicPeriod"/>
            </a:pPr>
            <a:r>
              <a:rPr lang="cs-CZ" dirty="0" smtClean="0"/>
              <a:t>Interpersonální a sociální empatie</a:t>
            </a:r>
          </a:p>
          <a:p>
            <a:pPr marL="850392" lvl="1" indent="-457200">
              <a:buFont typeface="+mj-lt"/>
              <a:buAutoNum type="arabicPeriod"/>
            </a:pPr>
            <a:r>
              <a:rPr lang="cs-CZ" dirty="0" err="1" smtClean="0"/>
              <a:t>Asertivita</a:t>
            </a:r>
            <a:r>
              <a:rPr lang="cs-CZ" dirty="0" smtClean="0"/>
              <a:t>.Zvládnutí agresivity a soutěživosti</a:t>
            </a:r>
          </a:p>
          <a:p>
            <a:pPr marL="850392" lvl="1" indent="-457200">
              <a:buFont typeface="+mj-lt"/>
              <a:buAutoNum type="arabicPeriod"/>
            </a:pPr>
            <a:r>
              <a:rPr lang="cs-CZ" dirty="0" smtClean="0"/>
              <a:t>Reálné a zobrazené vzory</a:t>
            </a:r>
          </a:p>
          <a:p>
            <a:pPr marL="850392" lvl="1" indent="-457200">
              <a:buFont typeface="+mj-lt"/>
              <a:buAutoNum type="arabicPeriod"/>
            </a:pPr>
            <a:r>
              <a:rPr lang="cs-CZ" dirty="0" err="1" smtClean="0"/>
              <a:t>Prosociální</a:t>
            </a:r>
            <a:r>
              <a:rPr lang="cs-CZ" dirty="0" smtClean="0"/>
              <a:t> chování v osobních vztazích</a:t>
            </a:r>
          </a:p>
          <a:p>
            <a:pPr marL="850392" lvl="1" indent="-457200">
              <a:buFont typeface="+mj-lt"/>
              <a:buAutoNum type="arabicPeriod"/>
            </a:pPr>
            <a:r>
              <a:rPr lang="cs-CZ" dirty="0" err="1" smtClean="0"/>
              <a:t>Prosociální</a:t>
            </a:r>
            <a:r>
              <a:rPr lang="cs-CZ" dirty="0" smtClean="0"/>
              <a:t> chování ve veřejném životě </a:t>
            </a:r>
          </a:p>
          <a:p>
            <a:r>
              <a:rPr lang="cs-CZ" dirty="0" smtClean="0"/>
              <a:t>Příprava 1.videoklipu (DVD): Masarykovo pojetí etiky (scénář č.8)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Říjen 2010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Změna ve funkci vedoucího týmu ( funkci převzal Mgr. Z. Kučera)</a:t>
            </a:r>
          </a:p>
          <a:p>
            <a:r>
              <a:rPr lang="cs-CZ" dirty="0" smtClean="0"/>
              <a:t> Realizace 1. videoklipu (DVD) dne 8</a:t>
            </a:r>
            <a:r>
              <a:rPr lang="cs-CZ" dirty="0" smtClean="0"/>
              <a:t>. 10</a:t>
            </a:r>
            <a:r>
              <a:rPr lang="cs-CZ" dirty="0" smtClean="0"/>
              <a:t>. 2010 , výstup žáků </a:t>
            </a:r>
            <a:r>
              <a:rPr lang="cs-CZ" dirty="0" err="1" smtClean="0"/>
              <a:t>VIII.roč</a:t>
            </a:r>
            <a:r>
              <a:rPr lang="cs-CZ" dirty="0" smtClean="0"/>
              <a:t>.</a:t>
            </a:r>
          </a:p>
          <a:p>
            <a:r>
              <a:rPr lang="cs-CZ" dirty="0" smtClean="0"/>
              <a:t> Příprava 2. videoklipu (DVD) : Důstojnost lidské osoby (scénář č.2)</a:t>
            </a:r>
          </a:p>
          <a:p>
            <a:r>
              <a:rPr lang="cs-CZ" dirty="0" smtClean="0"/>
              <a:t>  Návštěva ZŠP v Třeboni s žáky I.</a:t>
            </a:r>
            <a:r>
              <a:rPr lang="cs-CZ" dirty="0" err="1" smtClean="0"/>
              <a:t>roč</a:t>
            </a:r>
            <a:r>
              <a:rPr lang="cs-CZ" dirty="0" smtClean="0"/>
              <a:t>. dne 19</a:t>
            </a:r>
            <a:r>
              <a:rPr lang="cs-CZ" dirty="0" smtClean="0"/>
              <a:t>. 10</a:t>
            </a:r>
            <a:r>
              <a:rPr lang="cs-CZ" dirty="0" smtClean="0"/>
              <a:t>. 2010 (podklady pro tvorbu 2. DVD)</a:t>
            </a:r>
          </a:p>
          <a:p>
            <a:r>
              <a:rPr lang="cs-CZ" dirty="0" smtClean="0"/>
              <a:t>  Příprava 3. videoklipu (DVD) : Společenská etiketa (scénář č.)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zs_prakticka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1412776"/>
            <a:ext cx="5547900" cy="3675484"/>
          </a:xfrm>
          <a:prstGeom prst="rect">
            <a:avLst/>
          </a:prstGeom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zs_prakticka_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0" y="1409700"/>
            <a:ext cx="6096000" cy="4038600"/>
          </a:xfrm>
          <a:prstGeom prst="rect">
            <a:avLst/>
          </a:prstGeom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zs_prakticka_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0" y="1409700"/>
            <a:ext cx="6096000" cy="4038600"/>
          </a:xfrm>
          <a:prstGeom prst="rect">
            <a:avLst/>
          </a:prstGeom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zs_prakticka_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0" y="1409700"/>
            <a:ext cx="6096000" cy="4038600"/>
          </a:xfrm>
          <a:prstGeom prst="rect">
            <a:avLst/>
          </a:prstGeom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Listopad 2010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Realizace 2. videoklipu (DVD) dne </a:t>
            </a:r>
            <a:r>
              <a:rPr lang="cs-CZ" smtClean="0"/>
              <a:t>2</a:t>
            </a:r>
            <a:r>
              <a:rPr lang="cs-CZ" smtClean="0"/>
              <a:t>. 11</a:t>
            </a:r>
            <a:r>
              <a:rPr lang="cs-CZ" dirty="0" smtClean="0"/>
              <a:t>. 2010, výstup žáků I. </a:t>
            </a:r>
            <a:r>
              <a:rPr lang="cs-CZ" dirty="0" err="1" smtClean="0"/>
              <a:t>roč</a:t>
            </a:r>
            <a:r>
              <a:rPr lang="cs-CZ" dirty="0" smtClean="0"/>
              <a:t>. </a:t>
            </a:r>
          </a:p>
          <a:p>
            <a:r>
              <a:rPr lang="cs-CZ" dirty="0" smtClean="0"/>
              <a:t> Příprava DVD v předmětech : anglický jazyk ( Listina základních práv a svobod - scénář č.1), český jazyk a literatura (Novinářská etika – scénář č.3)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527</TotalTime>
  <Words>1125</Words>
  <Application>Microsoft Office PowerPoint</Application>
  <PresentationFormat>Předvádění na obrazovce (4:3)</PresentationFormat>
  <Paragraphs>202</Paragraphs>
  <Slides>61</Slides>
  <Notes>18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61</vt:i4>
      </vt:variant>
    </vt:vector>
  </HeadingPairs>
  <TitlesOfParts>
    <vt:vector size="62" baseType="lpstr">
      <vt:lpstr>Tok</vt:lpstr>
      <vt:lpstr>Vzdělávání pro konkurenceschopnost </vt:lpstr>
      <vt:lpstr>Personální zabezpečení</vt:lpstr>
      <vt:lpstr>Partnerské školy</vt:lpstr>
      <vt:lpstr>01 - Podpora informačních          center ve školách</vt:lpstr>
      <vt:lpstr>Časopis GYM </vt:lpstr>
      <vt:lpstr>02 - Rozvoj partnerství          a síťování</vt:lpstr>
      <vt:lpstr>Obsah klíčové aktivity</vt:lpstr>
      <vt:lpstr>Prožitkové kurzy</vt:lpstr>
      <vt:lpstr>6. 9. – 8. 9. 2010 – 1. ročník </vt:lpstr>
      <vt:lpstr>6. 9. – 8. 9. 2010 – 1. ročník </vt:lpstr>
      <vt:lpstr>6. 9. – 8. 9. 2010 – 1. ročník </vt:lpstr>
      <vt:lpstr>6. 9. – 8. 9. 2010 – 1. ročník </vt:lpstr>
      <vt:lpstr>6. 9. – 8. 9. 2010 – 1. ročník </vt:lpstr>
      <vt:lpstr>9. 9. – 11. 9. 2010 – prima </vt:lpstr>
      <vt:lpstr>9. 9. – 11. 9. 2010 – prima </vt:lpstr>
      <vt:lpstr>9. 9. – 11. 9. 2010 – prima </vt:lpstr>
      <vt:lpstr>9. 9. – 11. 9. 2010 – prima </vt:lpstr>
      <vt:lpstr>9. 9. – 11. 9. 2010 – prima </vt:lpstr>
      <vt:lpstr>13. 9. – 15. 9. 2010 – kvinta </vt:lpstr>
      <vt:lpstr>13. 9. – 15. 9. 2010 – kvinta </vt:lpstr>
      <vt:lpstr>13. 9. – 15. 9. 2010 – kvinta </vt:lpstr>
      <vt:lpstr>13. 9. – 15. 9. 2010 – kvinta </vt:lpstr>
      <vt:lpstr>13. 9. – 15. 9. 2010 – kvinta </vt:lpstr>
      <vt:lpstr>Projektový týden se skupinou německých partnerů</vt:lpstr>
      <vt:lpstr>03 - Rozvoj podnikatelských znalostí,             schopností a dovedností žáků</vt:lpstr>
      <vt:lpstr>Průběh aktivity</vt:lpstr>
      <vt:lpstr>Semináře</vt:lpstr>
      <vt:lpstr>04 - Rozvoj znalostí, schopností a dovedností          žáků ve vzdělávání pro udržitelných          rozvoj s důrazem na environmentální          oblast</vt:lpstr>
      <vt:lpstr>Cíle klíčové aktivity</vt:lpstr>
      <vt:lpstr>Realizace</vt:lpstr>
      <vt:lpstr>Realizace</vt:lpstr>
      <vt:lpstr>Voda – význam a samočistící schopnosti vody (úvodní přednáška)</vt:lpstr>
      <vt:lpstr>Voda – význam a samočistící schopnosti vody (exkurze)</vt:lpstr>
      <vt:lpstr>Voda – význam a samočistící schopnosti vody (exkurze)</vt:lpstr>
      <vt:lpstr>Voda – význam a samočistící schopnosti vody (exkurze)</vt:lpstr>
      <vt:lpstr>Voda – význam a samočistící schopnosti vody, význam rybníků, umělých vodotečí a periodických vod v krajině,sledování biodiverzity (exkurze)</vt:lpstr>
      <vt:lpstr>Voda – význam a samočistící schopnosti vody, význam rybníků, umělých vodotečí a periodických vod v krajině,sledování biodiverzity (exkurze)</vt:lpstr>
      <vt:lpstr>Realizace</vt:lpstr>
      <vt:lpstr>Realizace</vt:lpstr>
      <vt:lpstr>Exkurze pro pedagogy gymnázia v Evženově údolí v CHKO Třeboňsko</vt:lpstr>
      <vt:lpstr>Exkurze pro pedagogy gymnázia v Evženově údolí v CHKO Třeboňsko</vt:lpstr>
      <vt:lpstr>Realizace</vt:lpstr>
      <vt:lpstr>Šetrná doprava – do školy ekologicky, bezpečně a bez aut</vt:lpstr>
      <vt:lpstr>Šetrná doprava – do školy ekologicky, bezpečně a bez aut</vt:lpstr>
      <vt:lpstr>Šetrná doprava – do školy ekologicky, bezpečně a bez aut</vt:lpstr>
      <vt:lpstr>05 - Využívání ICT ve všeobecně           vzdělávacích a odborných           předmětech</vt:lpstr>
      <vt:lpstr>Obsah katalogu</vt:lpstr>
      <vt:lpstr>Realizace</vt:lpstr>
      <vt:lpstr>Prezentace – Místo mého bydliště Datum: 4. 3., 18. 3., 25. 3., 15. 4. 2010</vt:lpstr>
      <vt:lpstr>Ukázka fotogalerie</vt:lpstr>
      <vt:lpstr>Exkurze Praha – Národní památník heydrichiády, židovské město</vt:lpstr>
      <vt:lpstr>Exkurze – Státní oblastní archiv Třeboň</vt:lpstr>
      <vt:lpstr>06 - Zavádění vyučovacích metod, organizačních          forem a výukových činností včetně tvorby          modulových výukových programů s důrazem          na mezipředmětové vazby, které vedou k          rozvoji klíčových kompetencí</vt:lpstr>
      <vt:lpstr>Únor – červen 2010</vt:lpstr>
      <vt:lpstr>Září 2010</vt:lpstr>
      <vt:lpstr>Říjen 2010 </vt:lpstr>
      <vt:lpstr>Snímek 57</vt:lpstr>
      <vt:lpstr>Snímek 58</vt:lpstr>
      <vt:lpstr>Snímek 59</vt:lpstr>
      <vt:lpstr>Snímek 60</vt:lpstr>
      <vt:lpstr>Listopad 2010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Vzdělávání pro konkurenceschopnost</dc:title>
  <dc:creator>Gymnázium, Třeboň</dc:creator>
  <cp:lastModifiedBy>Guest</cp:lastModifiedBy>
  <cp:revision>91</cp:revision>
  <dcterms:created xsi:type="dcterms:W3CDTF">2010-02-04T15:19:15Z</dcterms:created>
  <dcterms:modified xsi:type="dcterms:W3CDTF">2010-12-10T09:17:51Z</dcterms:modified>
</cp:coreProperties>
</file>