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4" r:id="rId6"/>
    <p:sldId id="265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EC1C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88" autoAdjust="0"/>
    <p:restoredTop sz="94718" autoAdjust="0"/>
  </p:normalViewPr>
  <p:slideViewPr>
    <p:cSldViewPr>
      <p:cViewPr>
        <p:scale>
          <a:sx n="110" d="100"/>
          <a:sy n="110" d="100"/>
        </p:scale>
        <p:origin x="-181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0" y="1557338"/>
            <a:ext cx="9144000" cy="300513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4641850"/>
            <a:ext cx="9144000" cy="22161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0" y="0"/>
            <a:ext cx="9144000" cy="14747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/>
          </a:p>
        </p:txBody>
      </p:sp>
      <p:pic>
        <p:nvPicPr>
          <p:cNvPr id="7" name="Picture 23" descr="logo_bile-s-textem_mens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333375"/>
            <a:ext cx="34099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3644900"/>
            <a:ext cx="8064500" cy="504825"/>
          </a:xfrm>
        </p:spPr>
        <p:txBody>
          <a:bodyPr/>
          <a:lstStyle>
            <a:lvl1pPr algn="ctr"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Město nebo podtitulek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11188" y="2133600"/>
            <a:ext cx="8064500" cy="1366838"/>
          </a:xfrm>
        </p:spPr>
        <p:txBody>
          <a:bodyPr/>
          <a:lstStyle>
            <a:lvl1pPr algn="ctr">
              <a:defRPr sz="3700"/>
            </a:lvl1pPr>
          </a:lstStyle>
          <a:p>
            <a:pPr lvl="0"/>
            <a:r>
              <a:rPr lang="cs-CZ" noProof="0" smtClean="0"/>
              <a:t>Název prezentace</a:t>
            </a:r>
            <a:br>
              <a:rPr lang="cs-CZ" noProof="0" smtClean="0"/>
            </a:br>
            <a:r>
              <a:rPr lang="cs-CZ" noProof="0" smtClean="0"/>
              <a:t>dvouřádkový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288" y="1600200"/>
            <a:ext cx="4068762" cy="4637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6450" y="1600200"/>
            <a:ext cx="4070350" cy="4637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61150" y="44450"/>
            <a:ext cx="2087563" cy="6192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95288" y="44450"/>
            <a:ext cx="6113462" cy="6192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44450"/>
            <a:ext cx="8353425" cy="126841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288" y="1600200"/>
            <a:ext cx="4068762" cy="46370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16450" y="1600200"/>
            <a:ext cx="4070350" cy="22415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16450" y="3994150"/>
            <a:ext cx="4070350" cy="22431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"/>
          <p:cNvSpPr>
            <a:spLocks noChangeArrowheads="1"/>
          </p:cNvSpPr>
          <p:nvPr/>
        </p:nvSpPr>
        <p:spPr bwMode="auto">
          <a:xfrm>
            <a:off x="971550" y="6453188"/>
            <a:ext cx="8172450" cy="404812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600200"/>
            <a:ext cx="8291512" cy="463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06475" y="6559550"/>
            <a:ext cx="7343775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cs-CZ"/>
              <a:t>AGENTURA OCHRANY PŘÍRODY A KRAJINY ČESKÉ REPUBLIKY</a:t>
            </a:r>
          </a:p>
        </p:txBody>
      </p:sp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0" y="0"/>
            <a:ext cx="9144000" cy="12684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453188"/>
            <a:ext cx="900113" cy="404812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44450"/>
            <a:ext cx="835342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Titulek stránky</a:t>
            </a:r>
            <a:br>
              <a:rPr lang="cs-CZ" smtClean="0"/>
            </a:br>
            <a:r>
              <a:rPr lang="cs-CZ" smtClean="0"/>
              <a:t>dvouřádkový</a:t>
            </a:r>
          </a:p>
        </p:txBody>
      </p:sp>
      <p:pic>
        <p:nvPicPr>
          <p:cNvPr id="1032" name="Picture 11" descr="logo_bile---znak"/>
          <p:cNvPicPr>
            <a:picLocks noChangeAspect="1" noChangeArrowheads="1"/>
          </p:cNvPicPr>
          <p:nvPr/>
        </p:nvPicPr>
        <p:blipFill>
          <a:blip r:embed="rId14" cstate="print">
            <a:lum bright="100000" contrast="100000"/>
          </a:blip>
          <a:srcRect/>
          <a:stretch>
            <a:fillRect/>
          </a:stretch>
        </p:blipFill>
        <p:spPr bwMode="auto">
          <a:xfrm>
            <a:off x="539750" y="6524625"/>
            <a:ext cx="304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60000"/>
        </a:spcAft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82550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233488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3pPr>
      <a:lvl4pPr marL="1641475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3300" smtClean="0"/>
              <a:t>Putovní výstava </a:t>
            </a:r>
            <a:br>
              <a:rPr lang="cs-CZ" sz="3300" smtClean="0"/>
            </a:br>
            <a:r>
              <a:rPr lang="cs-CZ" sz="3300" smtClean="0"/>
              <a:t>Ochrana p</a:t>
            </a:r>
            <a:r>
              <a:rPr lang="cs-CZ" sz="3300" b="1" i="1" smtClean="0"/>
              <a:t>ř</a:t>
            </a:r>
            <a:r>
              <a:rPr lang="cs-CZ" sz="3300" smtClean="0"/>
              <a:t>írody a krajiny </a:t>
            </a:r>
            <a:br>
              <a:rPr lang="cs-CZ" sz="3300" smtClean="0"/>
            </a:br>
            <a:r>
              <a:rPr lang="cs-CZ" sz="3300" smtClean="0"/>
              <a:t>v </a:t>
            </a:r>
            <a:r>
              <a:rPr lang="cs-CZ" sz="3300" b="1" i="1" smtClean="0"/>
              <a:t>České republice</a:t>
            </a:r>
            <a:endParaRPr lang="cs-CZ" sz="3300" smtClean="0"/>
          </a:p>
        </p:txBody>
      </p:sp>
      <p:pic>
        <p:nvPicPr>
          <p:cNvPr id="3075" name="Picture 10" descr="AOPK01_uvodni pan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656138"/>
            <a:ext cx="155416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11" descr="AOPK06_voda"/>
          <p:cNvPicPr>
            <a:picLocks noChangeAspect="1" noChangeArrowheads="1"/>
          </p:cNvPicPr>
          <p:nvPr/>
        </p:nvPicPr>
        <p:blipFill>
          <a:blip r:embed="rId3" cstate="print"/>
          <a:srcRect l="203"/>
          <a:stretch>
            <a:fillRect/>
          </a:stretch>
        </p:blipFill>
        <p:spPr bwMode="auto">
          <a:xfrm>
            <a:off x="2051050" y="4652963"/>
            <a:ext cx="155098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2" descr="AOPK10_CHK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7938" y="4660900"/>
            <a:ext cx="1546225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3" descr="AOPK14_pamatne strom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45363" y="4657725"/>
            <a:ext cx="1547812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4" descr="AOPK13_monitori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4659313"/>
            <a:ext cx="1546225" cy="219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zápatí 3"/>
          <p:cNvSpPr>
            <a:spLocks noGrp="1"/>
          </p:cNvSpPr>
          <p:nvPr>
            <p:ph type="ftr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/>
              <a:t>AGENTURA OCHRANY PŘÍRODY A KRAJINY ČESKÉ REPUBLIKY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informace</a:t>
            </a: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395288" y="1557338"/>
            <a:ext cx="504031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b="1">
                <a:solidFill>
                  <a:schemeClr val="accent2"/>
                </a:solidFill>
              </a:rPr>
              <a:t>FORMA 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b="1"/>
              <a:t>15 výstavních panelů 100 x 70 cm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b="1">
                <a:solidFill>
                  <a:schemeClr val="accent2"/>
                </a:solidFill>
              </a:rPr>
              <a:t>AUTOŘI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b="1"/>
              <a:t>Jan Dungel, Zdeněk Patzelt,                           Lenka Šoltysová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sz="1400" b="1"/>
              <a:t>Překlad: Sabine Borgis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sz="1400" b="1"/>
              <a:t>Autoři fotografií: Ivan Balák, Lukáš Bílek, Marcel Fujcik, Petr Hůla, Jiří Kmet, Vojen Ložek, Zdeněk Patzelt, Bohumír Prokůpek, Karolína Semeráková, Václav Sojka, Jan Ševčík, Michal Šulgan, Jan Vrbický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sz="1400" b="1"/>
              <a:t>Mapy: Ivan Balák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sz="1400" b="1"/>
              <a:t>Grafika a ilustrace: Jan Dungel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r>
              <a:rPr lang="cs-CZ" sz="1400" b="1"/>
              <a:t>Tisk: ASCO vydavatelství Praha v r. 2009</a:t>
            </a:r>
          </a:p>
          <a:p>
            <a:pPr>
              <a:spcAft>
                <a:spcPct val="60000"/>
              </a:spcAft>
              <a:tabLst>
                <a:tab pos="358775" algn="l"/>
              </a:tabLst>
            </a:pPr>
            <a:endParaRPr lang="cs-CZ" b="1"/>
          </a:p>
        </p:txBody>
      </p:sp>
      <p:pic>
        <p:nvPicPr>
          <p:cNvPr id="4101" name="Picture 7" descr="AOPK02_ZCHU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08625" y="1484313"/>
            <a:ext cx="3259138" cy="4637087"/>
          </a:xfrm>
          <a:noFill/>
          <a:ln algn="ctr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zápatí 3"/>
          <p:cNvSpPr>
            <a:spLocks noGrp="1"/>
          </p:cNvSpPr>
          <p:nvPr>
            <p:ph type="ftr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/>
              <a:t>AGENTURA OCHRANY PŘÍRODY A KRAJINY ČESKÉ REPUBLIKY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informace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395288" y="1341438"/>
            <a:ext cx="482441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cs-CZ" b="1">
                <a:solidFill>
                  <a:schemeClr val="accent2"/>
                </a:solidFill>
              </a:rPr>
              <a:t>TÉMATA VÝSTAVNÍCH PANELŮ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Ochrana přírody v ČR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Skály a jeskyně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Voda 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Lesy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Louky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Krajina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Mapa zvláště chráněných území ČR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Národní parky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Chráněné krajinné oblasti 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Národní přírodní rezervace, národní přírodní památky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Druhová ochrana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Památné stromy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Monitoring 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Agentura ochrany přírody a krajiny ČR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r>
              <a:rPr lang="cs-CZ" sz="1600"/>
              <a:t>Mezinárodní ochrana</a:t>
            </a:r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cs-CZ" sz="1600"/>
          </a:p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cs-CZ"/>
          </a:p>
        </p:txBody>
      </p:sp>
      <p:sp>
        <p:nvSpPr>
          <p:cNvPr id="5125" name="Rectangle 4"/>
          <p:cNvSpPr>
            <a:spLocks noChangeArrowheads="1"/>
          </p:cNvSpPr>
          <p:nvPr/>
        </p:nvSpPr>
        <p:spPr bwMode="auto">
          <a:xfrm>
            <a:off x="3636963" y="2060575"/>
            <a:ext cx="3671887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36575" lvl="2" indent="-1778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</a:pPr>
            <a:endParaRPr lang="cs-CZ"/>
          </a:p>
        </p:txBody>
      </p:sp>
      <p:pic>
        <p:nvPicPr>
          <p:cNvPr id="5126" name="Picture 7" descr="AOPK04_lesy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56238" y="1484313"/>
            <a:ext cx="3341687" cy="4752975"/>
          </a:xfrm>
          <a:noFill/>
          <a:ln algn="ctr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zápatí 3"/>
          <p:cNvSpPr>
            <a:spLocks noGrp="1"/>
          </p:cNvSpPr>
          <p:nvPr>
            <p:ph type="ftr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/>
              <a:t>AGENTURA OCHRANY PŘÍRODY A KRAJINY ČESKÉ REPUBLIKY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Co s výstavou?</a:t>
            </a:r>
          </a:p>
        </p:txBody>
      </p:sp>
      <p:sp>
        <p:nvSpPr>
          <p:cNvPr id="6148" name="Rectangle 3"/>
          <p:cNvSpPr>
            <a:spLocks noChangeArrowheads="1"/>
          </p:cNvSpPr>
          <p:nvPr/>
        </p:nvSpPr>
        <p:spPr bwMode="auto">
          <a:xfrm>
            <a:off x="395288" y="1557338"/>
            <a:ext cx="842486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ct val="60000"/>
              </a:spcAft>
            </a:pPr>
            <a:r>
              <a:rPr lang="cs-CZ" b="1"/>
              <a:t>Možnost zapůjčení přes příslušné regionální pracoviště AOPK ČR nebo přímo přes ředitelství v Praze.</a:t>
            </a:r>
          </a:p>
          <a:p>
            <a:pPr>
              <a:spcAft>
                <a:spcPct val="60000"/>
              </a:spcAft>
            </a:pPr>
            <a:r>
              <a:rPr lang="cs-CZ" b="1"/>
              <a:t>Snadná manipulace – clip rámy, vejdou se na zadní sedadla osobního auta.</a:t>
            </a:r>
          </a:p>
          <a:p>
            <a:pPr>
              <a:spcAft>
                <a:spcPct val="60000"/>
              </a:spcAft>
            </a:pPr>
            <a:r>
              <a:rPr lang="cs-CZ" b="1"/>
              <a:t>Možnost zajištění besed s odbornými pracovníky.</a:t>
            </a:r>
          </a:p>
          <a:p>
            <a:r>
              <a:rPr lang="cs-CZ" b="1"/>
              <a:t>K dispozici informační brožura </a:t>
            </a:r>
          </a:p>
          <a:p>
            <a:r>
              <a:rPr lang="cs-CZ" b="1"/>
              <a:t>Ochrana přírody a krajiny v ČR</a:t>
            </a:r>
          </a:p>
          <a:p>
            <a:r>
              <a:rPr lang="cs-CZ" b="1"/>
              <a:t>v českém i anglickém jazyce, </a:t>
            </a:r>
          </a:p>
          <a:p>
            <a:r>
              <a:rPr lang="cs-CZ" b="1"/>
              <a:t>formát A5, 6 str.</a:t>
            </a:r>
          </a:p>
          <a:p>
            <a:pPr>
              <a:spcAft>
                <a:spcPct val="60000"/>
              </a:spcAft>
            </a:pPr>
            <a:endParaRPr lang="cs-CZ" b="1"/>
          </a:p>
          <a:p>
            <a:pPr>
              <a:spcAft>
                <a:spcPct val="60000"/>
              </a:spcAft>
            </a:pPr>
            <a:r>
              <a:rPr lang="cs-CZ" b="1"/>
              <a:t/>
            </a:r>
            <a:br>
              <a:rPr lang="cs-CZ" b="1"/>
            </a:br>
            <a:endParaRPr lang="cs-CZ" b="1"/>
          </a:p>
          <a:p>
            <a:pPr>
              <a:spcAft>
                <a:spcPct val="60000"/>
              </a:spcAft>
            </a:pPr>
            <a:endParaRPr lang="cs-CZ" b="1"/>
          </a:p>
        </p:txBody>
      </p:sp>
      <p:pic>
        <p:nvPicPr>
          <p:cNvPr id="6149" name="Picture 18" descr="IMGP5976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11638" y="3141663"/>
            <a:ext cx="4765675" cy="3190875"/>
          </a:xfrm>
          <a:noFill/>
        </p:spPr>
      </p:pic>
      <p:sp>
        <p:nvSpPr>
          <p:cNvPr id="6150" name="Text Box 20"/>
          <p:cNvSpPr txBox="1">
            <a:spLocks noChangeArrowheads="1"/>
          </p:cNvSpPr>
          <p:nvPr/>
        </p:nvSpPr>
        <p:spPr bwMode="auto">
          <a:xfrm>
            <a:off x="735013" y="5875338"/>
            <a:ext cx="3405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400" i="1"/>
              <a:t>                 </a:t>
            </a:r>
            <a:r>
              <a:rPr lang="cs-CZ" sz="1400" i="1">
                <a:solidFill>
                  <a:schemeClr val="accent2"/>
                </a:solidFill>
              </a:rPr>
              <a:t>Výstava v IVS Budy, Křivoklát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zápatí 3"/>
          <p:cNvSpPr>
            <a:spLocks noGrp="1"/>
          </p:cNvSpPr>
          <p:nvPr>
            <p:ph type="ftr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/>
              <a:t>AGENTURA OCHRANY PŘÍRODY A KRAJINY ČESKÉ REPUBLIKY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DVD ROM Ochrana p</a:t>
            </a:r>
            <a:r>
              <a:rPr lang="cs-CZ" b="1" i="1" smtClean="0"/>
              <a:t>ř</a:t>
            </a:r>
            <a:r>
              <a:rPr lang="cs-CZ" smtClean="0"/>
              <a:t>írody a krajiny v </a:t>
            </a:r>
            <a:r>
              <a:rPr lang="cs-CZ" b="1" i="1" smtClean="0"/>
              <a:t>Č</a:t>
            </a:r>
            <a:r>
              <a:rPr lang="cs-CZ" smtClean="0"/>
              <a:t>R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395288" y="1557338"/>
            <a:ext cx="842486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ct val="60000"/>
              </a:spcAft>
            </a:pPr>
            <a:endParaRPr lang="cs-CZ" b="1"/>
          </a:p>
          <a:p>
            <a:pPr>
              <a:spcAft>
                <a:spcPct val="60000"/>
              </a:spcAft>
            </a:pPr>
            <a:r>
              <a:rPr lang="cs-CZ" b="1"/>
              <a:t/>
            </a:r>
            <a:br>
              <a:rPr lang="cs-CZ" b="1"/>
            </a:br>
            <a:endParaRPr lang="cs-CZ" b="1"/>
          </a:p>
          <a:p>
            <a:pPr>
              <a:spcAft>
                <a:spcPct val="60000"/>
              </a:spcAft>
            </a:pPr>
            <a:endParaRPr lang="cs-CZ" b="1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735013" y="5875338"/>
            <a:ext cx="3405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400" i="1"/>
              <a:t>                 </a:t>
            </a:r>
            <a:endParaRPr lang="cs-CZ" sz="1400" i="1">
              <a:solidFill>
                <a:schemeClr val="accent2"/>
              </a:solidFill>
            </a:endParaRPr>
          </a:p>
        </p:txBody>
      </p:sp>
      <p:pic>
        <p:nvPicPr>
          <p:cNvPr id="7174" name="Picture 7" descr="obal_definit2_krivky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557338"/>
            <a:ext cx="3570287" cy="4637087"/>
          </a:xfrm>
          <a:noFill/>
          <a:ln>
            <a:solidFill>
              <a:schemeClr val="tx1"/>
            </a:solidFill>
          </a:ln>
        </p:spPr>
      </p:pic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4335463" y="1647825"/>
            <a:ext cx="4484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7176" name="Text Box 9"/>
          <p:cNvSpPr txBox="1">
            <a:spLocks noChangeArrowheads="1"/>
          </p:cNvSpPr>
          <p:nvPr/>
        </p:nvSpPr>
        <p:spPr bwMode="auto">
          <a:xfrm>
            <a:off x="3924300" y="1412875"/>
            <a:ext cx="5040313" cy="942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>
                <a:schemeClr val="bg2"/>
              </a:buClr>
              <a:buFont typeface="Wingdings" pitchFamily="2" charset="2"/>
              <a:buChar char="§"/>
            </a:pPr>
            <a:r>
              <a:rPr lang="cs-CZ"/>
              <a:t> </a:t>
            </a:r>
            <a:r>
              <a:rPr lang="cs-CZ" b="1"/>
              <a:t>Interaktivní základní informace</a:t>
            </a:r>
            <a:r>
              <a:rPr lang="cs-CZ"/>
              <a:t> v českém a anglickém jazyce </a:t>
            </a:r>
          </a:p>
          <a:p>
            <a:pPr>
              <a:buClr>
                <a:schemeClr val="bg2"/>
              </a:buClr>
              <a:buFont typeface="Wingdings" pitchFamily="2" charset="2"/>
              <a:buChar char="§"/>
            </a:pPr>
            <a:r>
              <a:rPr lang="cs-CZ"/>
              <a:t> Více než </a:t>
            </a:r>
            <a:r>
              <a:rPr lang="cs-CZ" b="1"/>
              <a:t>2400 fotografií</a:t>
            </a:r>
            <a:r>
              <a:rPr lang="cs-CZ"/>
              <a:t> a 29 map národních parků a chráněných krajinných oblastí v ČR</a:t>
            </a:r>
          </a:p>
          <a:p>
            <a:pPr>
              <a:buClr>
                <a:schemeClr val="bg2"/>
              </a:buClr>
              <a:buFont typeface="Wingdings" pitchFamily="2" charset="2"/>
              <a:buChar char="§"/>
            </a:pPr>
            <a:r>
              <a:rPr lang="cs-CZ"/>
              <a:t> Příroda v ČR – </a:t>
            </a:r>
            <a:r>
              <a:rPr lang="cs-CZ" b="1"/>
              <a:t>Výuka hrou</a:t>
            </a:r>
          </a:p>
          <a:p>
            <a:pPr>
              <a:buClr>
                <a:schemeClr val="bg2"/>
              </a:buClr>
              <a:buFont typeface="Wingdings" pitchFamily="2" charset="2"/>
              <a:buChar char="§"/>
            </a:pPr>
            <a:r>
              <a:rPr lang="cs-CZ"/>
              <a:t> </a:t>
            </a:r>
            <a:r>
              <a:rPr lang="cs-CZ" b="1"/>
              <a:t>Film </a:t>
            </a:r>
            <a:r>
              <a:rPr lang="cs-CZ"/>
              <a:t>„Natura Bohemica“ a dalších 29 krátkých filmů</a:t>
            </a:r>
          </a:p>
          <a:p>
            <a:pPr>
              <a:buClr>
                <a:schemeClr val="bg2"/>
              </a:buClr>
              <a:buFont typeface="Wingdings" pitchFamily="2" charset="2"/>
              <a:buChar char="§"/>
            </a:pPr>
            <a:r>
              <a:rPr lang="cs-CZ"/>
              <a:t> DVD je určeno pro přehrávání v počítači.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endParaRPr lang="cs-CZ"/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Autor: Zdeněk Patzelt a kol.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Překlad: Alan Leath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Grafika: Štěpán Koval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Programátorské práce: René Haken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Filmy: RNDr. Jiří Petr G-PRODUCTION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Mapy: Ivan Balák, Oldřich Holešinský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Výukový model: SEVER – Středisko ekologické výchovy a etiky – Rýchory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r>
              <a:rPr lang="cs-CZ"/>
              <a:t>Výroba: Cittadella Production, 2008</a:t>
            </a:r>
          </a:p>
          <a:p>
            <a:pPr>
              <a:buClr>
                <a:schemeClr val="bg2"/>
              </a:buClr>
              <a:buFont typeface="Wingdings" pitchFamily="2" charset="2"/>
              <a:buNone/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zápatí 5"/>
          <p:cNvSpPr>
            <a:spLocks noGrp="1"/>
          </p:cNvSpPr>
          <p:nvPr>
            <p:ph type="ftr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/>
              <a:t>AGENTURA OCHRANY PŘÍRODY A KRAJINY ČESKÉ REPUBLIKY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mtClean="0"/>
              <a:t>D</a:t>
            </a:r>
            <a:r>
              <a:rPr lang="cs-CZ" b="1" i="1" smtClean="0"/>
              <a:t>ě</a:t>
            </a:r>
            <a:r>
              <a:rPr lang="cs-CZ" smtClean="0"/>
              <a:t>kuji za pozornost.</a:t>
            </a:r>
          </a:p>
        </p:txBody>
      </p:sp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395288" y="1557338"/>
            <a:ext cx="81375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Aft>
                <a:spcPct val="60000"/>
              </a:spcAft>
            </a:pPr>
            <a:r>
              <a:rPr lang="cs-CZ" b="1"/>
              <a:t>Dotazy a náměty </a:t>
            </a:r>
            <a:br>
              <a:rPr lang="cs-CZ" b="1"/>
            </a:br>
            <a:r>
              <a:rPr lang="cs-CZ" b="1"/>
              <a:t>k výstavě</a:t>
            </a:r>
            <a:br>
              <a:rPr lang="cs-CZ" b="1"/>
            </a:br>
            <a:r>
              <a:rPr lang="cs-CZ" b="1"/>
              <a:t>pište nebo volejte:</a:t>
            </a:r>
          </a:p>
          <a:p>
            <a:pPr>
              <a:spcAft>
                <a:spcPct val="60000"/>
              </a:spcAft>
            </a:pPr>
            <a:endParaRPr lang="cs-CZ" b="1"/>
          </a:p>
          <a:p>
            <a:pPr algn="ctr">
              <a:spcAft>
                <a:spcPct val="60000"/>
              </a:spcAft>
            </a:pPr>
            <a:r>
              <a:rPr lang="cs-CZ" sz="2200" b="1"/>
              <a:t>Adéla Opatrná, Sam. odd. práce s veřejností,</a:t>
            </a:r>
          </a:p>
          <a:p>
            <a:pPr algn="ctr">
              <a:spcAft>
                <a:spcPct val="60000"/>
              </a:spcAft>
            </a:pPr>
            <a:r>
              <a:rPr lang="cs-CZ" sz="2200" b="1"/>
              <a:t>tel. 241 082 116 nebo 725 955 325</a:t>
            </a:r>
          </a:p>
          <a:p>
            <a:pPr algn="ctr">
              <a:spcAft>
                <a:spcPct val="60000"/>
              </a:spcAft>
            </a:pPr>
            <a:r>
              <a:rPr lang="cs-CZ" sz="2200" b="1"/>
              <a:t>adela.opatrna@nature.cz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OPK CR_FINAL sablona">
  <a:themeElements>
    <a:clrScheme name="AOPK CR_FINAL sablona 14">
      <a:dk1>
        <a:srgbClr val="000000"/>
      </a:dk1>
      <a:lt1>
        <a:srgbClr val="FFFFFF"/>
      </a:lt1>
      <a:dk2>
        <a:srgbClr val="FFFFFF"/>
      </a:dk2>
      <a:lt2>
        <a:srgbClr val="828F9A"/>
      </a:lt2>
      <a:accent1>
        <a:srgbClr val="006A4E"/>
      </a:accent1>
      <a:accent2>
        <a:srgbClr val="D5A315"/>
      </a:accent2>
      <a:accent3>
        <a:srgbClr val="FFFFFF"/>
      </a:accent3>
      <a:accent4>
        <a:srgbClr val="000000"/>
      </a:accent4>
      <a:accent5>
        <a:srgbClr val="AAB9B2"/>
      </a:accent5>
      <a:accent6>
        <a:srgbClr val="C19312"/>
      </a:accent6>
      <a:hlink>
        <a:srgbClr val="C5CCCE"/>
      </a:hlink>
      <a:folHlink>
        <a:srgbClr val="99CC00"/>
      </a:folHlink>
    </a:clrScheme>
    <a:fontScheme name="AOPK CR_FINAL sablona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OPK CR_FINAL sablo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OPK CR_FINAL sablo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OPK CR_FINAL sablo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OPK CR_FINAL sablo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OPK CR_FINAL sablo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OPK CR_FINAL sablo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OPK CR_FINAL sablona 13">
        <a:dk1>
          <a:srgbClr val="000000"/>
        </a:dk1>
        <a:lt1>
          <a:srgbClr val="FFFFFF"/>
        </a:lt1>
        <a:dk2>
          <a:srgbClr val="FFFFFF"/>
        </a:dk2>
        <a:lt2>
          <a:srgbClr val="828F9A"/>
        </a:lt2>
        <a:accent1>
          <a:srgbClr val="006A4E"/>
        </a:accent1>
        <a:accent2>
          <a:srgbClr val="D5A315"/>
        </a:accent2>
        <a:accent3>
          <a:srgbClr val="FFFFFF"/>
        </a:accent3>
        <a:accent4>
          <a:srgbClr val="000000"/>
        </a:accent4>
        <a:accent5>
          <a:srgbClr val="AAB9B2"/>
        </a:accent5>
        <a:accent6>
          <a:srgbClr val="C19312"/>
        </a:accent6>
        <a:hlink>
          <a:srgbClr val="6D1C1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OPK CR_FINAL sablona 14">
        <a:dk1>
          <a:srgbClr val="000000"/>
        </a:dk1>
        <a:lt1>
          <a:srgbClr val="FFFFFF"/>
        </a:lt1>
        <a:dk2>
          <a:srgbClr val="FFFFFF"/>
        </a:dk2>
        <a:lt2>
          <a:srgbClr val="828F9A"/>
        </a:lt2>
        <a:accent1>
          <a:srgbClr val="006A4E"/>
        </a:accent1>
        <a:accent2>
          <a:srgbClr val="D5A315"/>
        </a:accent2>
        <a:accent3>
          <a:srgbClr val="FFFFFF"/>
        </a:accent3>
        <a:accent4>
          <a:srgbClr val="000000"/>
        </a:accent4>
        <a:accent5>
          <a:srgbClr val="AAB9B2"/>
        </a:accent5>
        <a:accent6>
          <a:srgbClr val="C19312"/>
        </a:accent6>
        <a:hlink>
          <a:srgbClr val="C5CCCE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AOPK CR_FINAL sablona</Template>
  <TotalTime>243</TotalTime>
  <Words>317</Words>
  <Application>Microsoft Office PowerPoint</Application>
  <PresentationFormat>Předvádění na obrazovce (4:3)</PresentationFormat>
  <Paragraphs>82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Wingdings</vt:lpstr>
      <vt:lpstr>Calibri</vt:lpstr>
      <vt:lpstr>AOPK CR_FINAL sablona</vt:lpstr>
      <vt:lpstr>Putovní výstava  Ochrana přírody a krajiny  v České republice</vt:lpstr>
      <vt:lpstr>Základní informace</vt:lpstr>
      <vt:lpstr>Základní informace</vt:lpstr>
      <vt:lpstr>Co s výstavou?</vt:lpstr>
      <vt:lpstr>DVD ROM Ochrana přírody a krajiny v ČR</vt:lpstr>
      <vt:lpstr>Děkuji za pozornost.</vt:lpstr>
    </vt:vector>
  </TitlesOfParts>
  <Company>AOPK ČR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Putovní výstava  Ochrana přírody a krajiny v ČR</dc:title>
  <dc:creator>Jitka Kozubková</dc:creator>
  <cp:lastModifiedBy>Standard</cp:lastModifiedBy>
  <cp:revision>11</cp:revision>
  <dcterms:created xsi:type="dcterms:W3CDTF">2009-05-06T15:28:42Z</dcterms:created>
  <dcterms:modified xsi:type="dcterms:W3CDTF">2013-01-29T13:49:52Z</dcterms:modified>
</cp:coreProperties>
</file>